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8"/>
  </p:notesMasterIdLst>
  <p:handoutMasterIdLst>
    <p:handoutMasterId r:id="rId9"/>
  </p:handoutMasterIdLst>
  <p:sldIdLst>
    <p:sldId id="835" r:id="rId4"/>
    <p:sldId id="840" r:id="rId5"/>
    <p:sldId id="839" r:id="rId6"/>
    <p:sldId id="8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pos="7152" userDrawn="1">
          <p15:clr>
            <a:srgbClr val="A4A3A4"/>
          </p15:clr>
        </p15:guide>
        <p15:guide id="5" orient="horz" pos="528" userDrawn="1">
          <p15:clr>
            <a:srgbClr val="A4A3A4"/>
          </p15:clr>
        </p15:guide>
        <p15:guide id="6" orient="horz" pos="3792" userDrawn="1">
          <p15:clr>
            <a:srgbClr val="A4A3A4"/>
          </p15:clr>
        </p15:guide>
        <p15:guide id="7" orient="horz" pos="984" userDrawn="1">
          <p15:clr>
            <a:srgbClr val="A4A3A4"/>
          </p15:clr>
        </p15:guide>
        <p15:guide id="8" pos="4416" userDrawn="1">
          <p15:clr>
            <a:srgbClr val="A4A3A4"/>
          </p15:clr>
        </p15:guide>
        <p15:guide id="9" orient="horz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C"/>
    <a:srgbClr val="B7B8B0"/>
    <a:srgbClr val="4CB0D0"/>
    <a:srgbClr val="FA81B4"/>
    <a:srgbClr val="FC5F00"/>
    <a:srgbClr val="2E2E2E"/>
    <a:srgbClr val="FD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FBAE0-2251-7690-C1D0-B4EDEB2B8474}" v="500" dt="2025-03-27T17:10:41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2653" autoAdjust="0"/>
  </p:normalViewPr>
  <p:slideViewPr>
    <p:cSldViewPr snapToGrid="0" showGuides="1">
      <p:cViewPr>
        <p:scale>
          <a:sx n="84" d="100"/>
          <a:sy n="84" d="100"/>
        </p:scale>
        <p:origin x="1232" y="640"/>
      </p:cViewPr>
      <p:guideLst>
        <p:guide orient="horz" pos="2160"/>
        <p:guide pos="3840"/>
        <p:guide pos="504"/>
        <p:guide pos="7152"/>
        <p:guide orient="horz" pos="528"/>
        <p:guide orient="horz" pos="3792"/>
        <p:guide orient="horz" pos="984"/>
        <p:guide pos="4416"/>
        <p:guide orient="horz"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8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CB7010-661E-E7F4-4957-AF71AAAE51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9A1F9-4798-CE16-88A3-3DC6C61918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FF60E-3C26-D24B-8373-408776BE6E6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43150-EAB0-B241-71ED-A6C324042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2A840-1A40-48FA-EF04-73359D92CF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4D1A7-F575-C14F-8C9D-D649258F4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B4353-75D1-41AB-B47A-E5DCFE037D6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8FF5-D2B7-4EE1-9DC1-93E2529E1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AE886-0C19-5C12-6EEB-149A1C03A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253C11-CC97-EFC5-B914-BF48F30AD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464B9-8E99-D118-88B5-C0DDBE647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our actions, many animals and plants are now struggling to survive. In fact, global species populations have declined by almost 70% over the past 50 years. This is due to 3 main factors, which we will explore now.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3ED17-DF49-2C12-1F8A-F851B70E3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8FF5-D2B7-4EE1-9DC1-93E2529E1F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0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692E3-BBCA-B26A-EE51-0ADC73EA2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7A49B1-2431-6C80-2167-BB08F8004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481678-E23A-6FF4-D2F2-1261A3C40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our actions, many animals and plants are now struggling to survive. In fact, global species populations have declined by almost 70% over the past 50 years. This is due to 3 main factors, which we will explore now.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A83F1-D43A-DD42-FE9C-E890ED3B9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8FF5-D2B7-4EE1-9DC1-93E2529E1F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564EE-09B3-5B2D-B490-681D40C9A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116F98-7C64-3A96-35B5-4B496033A5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6B279-5323-A55F-6D2E-85511F948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our actions, many animals and plants are now struggling to survive. In fact, global species populations have declined by almost 70% over the past 50 years. This is due to 3 main factors, which we will explore now.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D5C19-B2A2-5FFB-C84B-0D45F9676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8FF5-D2B7-4EE1-9DC1-93E2529E1F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6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8996A-DB85-BD7B-D555-D734ED1CA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F8CD46-D725-F128-E4F2-341B7483B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71F50-19AD-9228-5CF4-96002F0B1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Due to our actions, many animals and plants are now struggling to survive. In fact, global species populations have declined by almost 70% over the past 50 years. This is due to 3 main factors, which we will explore now.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6ADC8-A440-CE92-FE22-E6A15458D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58FF5-D2B7-4EE1-9DC1-93E2529E1F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9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DAAA-98C0-415F-8E9D-BB00A8C8A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5600" y="1122363"/>
            <a:ext cx="541528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501D6-28D4-4E30-9F45-51E588E30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5600" y="3602038"/>
            <a:ext cx="541528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43E30-294D-42B0-BE2C-EF095B72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AF8-9180-446F-9158-886C2A8CC35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0E5B5-6980-47BD-997C-6BCBEFB0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E7F86-31FC-4104-BE2C-2F68F287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D4F94-A172-43CD-9C76-706C8E5DF8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73607149-DA8E-198D-DE20-5F3B79438C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46581" y="0"/>
            <a:ext cx="4069638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7974BB0-67E7-A29D-7849-B897239AD2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2898" y="1538599"/>
            <a:ext cx="5962649" cy="397192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8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178" y="1326577"/>
            <a:ext cx="6314072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7974BB0-67E7-A29D-7849-B897239AD2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9946" y="-23813"/>
            <a:ext cx="6148567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1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A65CD03-84A0-E0DC-A1A1-AA3BC38E0D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0100" y="4686301"/>
            <a:ext cx="2904161" cy="216928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036" y="1051631"/>
            <a:ext cx="6314072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7974BB0-67E7-A29D-7849-B897239AD2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-23813"/>
            <a:ext cx="2904161" cy="4312117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8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009552"/>
            <a:ext cx="6305550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AE9367-0091-406B-83D3-DC743EEE1D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57900" y="1009650"/>
            <a:ext cx="2420938" cy="22510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2279A1-2D13-40CE-B5DF-71F1B490A1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56650" y="1009650"/>
            <a:ext cx="2419350" cy="22510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60FCF84-0210-4052-B586-6C3D2F9C7C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57900" y="3600450"/>
            <a:ext cx="2420938" cy="22479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986440-CB47-49BB-A0A4-51A5285F5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56650" y="3600450"/>
            <a:ext cx="2419350" cy="22479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320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578369"/>
            <a:ext cx="7319066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AE9367-0091-406B-83D3-DC743EEE1D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3948" y="857250"/>
            <a:ext cx="3094268" cy="25717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2279A1-2D13-40CE-B5DF-71F1B490A1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59530" y="857250"/>
            <a:ext cx="3089967" cy="51435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712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721" y="1013531"/>
            <a:ext cx="4807793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18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0721" y="1581150"/>
            <a:ext cx="4807793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746635A-5BC9-4B5D-AF92-D5537FD23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7284" y="1635125"/>
            <a:ext cx="5434954" cy="343611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D" sz="1600">
                <a:solidFill>
                  <a:schemeClr val="tx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0422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178" y="1326577"/>
            <a:ext cx="6314072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7974BB0-67E7-A29D-7849-B897239AD2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100" y="2947916"/>
            <a:ext cx="2336800" cy="5186151"/>
          </a:xfrm>
          <a:prstGeom prst="roundRect">
            <a:avLst>
              <a:gd name="adj" fmla="val 13193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C3D6F71D-972C-4D9D-AE80-E0705FFDF98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79148" y="1115990"/>
            <a:ext cx="2336800" cy="5186151"/>
          </a:xfrm>
          <a:prstGeom prst="roundRect">
            <a:avLst>
              <a:gd name="adj" fmla="val 13193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2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578369"/>
            <a:ext cx="7319066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4D96CB-D65F-410F-B128-1AC5B2682A8C}"/>
              </a:ext>
            </a:extLst>
          </p:cNvPr>
          <p:cNvSpPr/>
          <p:nvPr userDrawn="1"/>
        </p:nvSpPr>
        <p:spPr>
          <a:xfrm>
            <a:off x="800100" y="3438525"/>
            <a:ext cx="6421794" cy="2581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AE9367-0091-406B-83D3-DC743EEE1D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099" y="3438525"/>
            <a:ext cx="6421793" cy="25717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455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3186-1124-4C60-BA08-686C828C4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1920" y="2708354"/>
            <a:ext cx="6522828" cy="1421928"/>
          </a:xfrm>
        </p:spPr>
        <p:txBody>
          <a:bodyPr wrap="square" anchor="t">
            <a:spAutoFit/>
          </a:bodyPr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Break Slide</a:t>
            </a:r>
          </a:p>
        </p:txBody>
      </p:sp>
    </p:spTree>
    <p:extLst>
      <p:ext uri="{BB962C8B-B14F-4D97-AF65-F5344CB8AC3E}">
        <p14:creationId xmlns:p14="http://schemas.microsoft.com/office/powerpoint/2010/main" val="413391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C6EE1-1AB3-41F4-834D-26185693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D7323-7DE0-4A0A-BF4B-C2540541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AF8-9180-446F-9158-886C2A8CC35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4519D-CE8D-4B9A-8D6F-B7BEF7E0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7C608-C664-456A-AD97-0148C73E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D4F94-A172-43CD-9C76-706C8E5D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17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3186-1124-4C60-BA08-686C828C4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583" y="2459681"/>
            <a:ext cx="6522828" cy="1421928"/>
          </a:xfrm>
        </p:spPr>
        <p:txBody>
          <a:bodyPr wrap="square" anchor="t">
            <a:spAutoFit/>
          </a:bodyPr>
          <a:lstStyle>
            <a:lvl1pPr>
              <a:defRPr sz="9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11795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9EFE8-4C15-46FB-BD56-DE7D671B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BEADD-2232-4F5D-AFEB-3B8873CF5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62C3E-F19B-4BD6-8D72-BF1733A2A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55A27-FE56-4C3D-8BD2-90FFAC811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AF8-9180-446F-9158-886C2A8CC35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7E0CA-1C78-4D44-A0D4-CE16C167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4EBC5-44CE-4B91-B670-55A947FC7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D4F94-A172-43CD-9C76-706C8E5D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4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1B22-838C-45CE-A576-459A7657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EF9FC-FBDF-4B89-B0F9-913982E2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5D80C-605E-41CA-97C1-9746FA8BC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CA758-C32E-4A4A-A0FA-5E8507505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916F5-2E48-4FD2-8410-72CA4ABC5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910A8-C8C0-468A-9399-D72ED634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AF8-9180-446F-9158-886C2A8CC35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E617D-47DB-4313-88EE-174DA9E0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8DE43-5A93-43AB-9ACA-F0AD01CD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D4F94-A172-43CD-9C76-706C8E5D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646F-1021-4F9B-B22F-A85F7598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495DC-BD07-4961-B1F3-43B16D4B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AF8-9180-446F-9158-886C2A8CC35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AB85C-03B1-4AC2-8E2B-BF6F0F67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32334-9B30-434F-ABB4-0ED4C772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D4F94-A172-43CD-9C76-706C8E5D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0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AD400-BDF6-436A-92B3-22D132C2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9AF8-9180-446F-9158-886C2A8CC35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16C3F-480D-41DA-B10C-B46D83FA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3DDE8-3CCE-4C53-8741-B8D6E18F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FD4F94-A172-43CD-9C76-706C8E5DF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8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1009552"/>
            <a:ext cx="6305550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58E97FFB-3836-C5B0-CA93-01D69C4540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4740" y="0"/>
            <a:ext cx="4508779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249" y="1009552"/>
            <a:ext cx="6305550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3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009552"/>
            <a:ext cx="10534650" cy="1325563"/>
          </a:xfrm>
        </p:spPr>
        <p:txBody>
          <a:bodyPr anchor="t">
            <a:no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3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FDB6B25-2C68-0620-5C2A-0162DC5049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23813"/>
            <a:ext cx="6132513" cy="6858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1717" y="4513409"/>
            <a:ext cx="3380517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0656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6439"/>
            <a:ext cx="6305550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7974BB0-67E7-A29D-7849-B897239AD2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23813"/>
            <a:ext cx="6132513" cy="42457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25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88" y="3312644"/>
            <a:ext cx="10595812" cy="1104020"/>
          </a:xfrm>
        </p:spPr>
        <p:txBody>
          <a:bodyPr wrap="square" anchor="t">
            <a:sp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7974BB0-67E7-A29D-7849-B897239AD2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2789" y="857250"/>
            <a:ext cx="10062412" cy="2051328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2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3B7-2FB0-402B-BFA5-9C0A905D0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0" y="1366188"/>
            <a:ext cx="6305550" cy="1325563"/>
          </a:xfrm>
        </p:spPr>
        <p:txBody>
          <a:bodyPr anchor="t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77974BB0-67E7-A29D-7849-B897239AD2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50441" y="800100"/>
            <a:ext cx="4328509" cy="52197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5B0AA-B7AA-4190-97ED-61FA3D17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B64F1-4A1F-42F2-911F-77FF9E1BE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05999-8E34-4257-B53B-3F9A407E3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9AF8-9180-446F-9158-886C2A8CC35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23E5A-095A-4742-AD76-F20C660C0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8D8FFFF-B17E-19BF-255E-7D9EFB100F3C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31" y="5370502"/>
            <a:ext cx="1748569" cy="14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72" r:id="rId4"/>
    <p:sldLayoutId id="2147483669" r:id="rId5"/>
    <p:sldLayoutId id="2147483660" r:id="rId6"/>
    <p:sldLayoutId id="2147483662" r:id="rId7"/>
    <p:sldLayoutId id="2147483664" r:id="rId8"/>
    <p:sldLayoutId id="2147483665" r:id="rId9"/>
    <p:sldLayoutId id="2147483666" r:id="rId10"/>
    <p:sldLayoutId id="2147483663" r:id="rId11"/>
    <p:sldLayoutId id="2147483667" r:id="rId12"/>
    <p:sldLayoutId id="2147483668" r:id="rId13"/>
    <p:sldLayoutId id="2147483670" r:id="rId14"/>
    <p:sldLayoutId id="2147483671" r:id="rId15"/>
    <p:sldLayoutId id="2147483673" r:id="rId16"/>
    <p:sldLayoutId id="2147483674" r:id="rId17"/>
    <p:sldLayoutId id="2147483676" r:id="rId18"/>
    <p:sldLayoutId id="2147483651" r:id="rId19"/>
    <p:sldLayoutId id="2147483677" r:id="rId20"/>
    <p:sldLayoutId id="2147483652" r:id="rId21"/>
    <p:sldLayoutId id="2147483653" r:id="rId22"/>
    <p:sldLayoutId id="2147483654" r:id="rId23"/>
    <p:sldLayoutId id="214748365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31AB7-C0E8-3CD3-7417-C4FAF798B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oup of glass jars with different types of food&#10;&#10;AI-generated content may be incorrect.">
            <a:extLst>
              <a:ext uri="{FF2B5EF4-FFF2-40B4-BE49-F238E27FC236}">
                <a16:creationId xmlns:a16="http://schemas.microsoft.com/office/drawing/2014/main" id="{2B8A0309-5841-8417-F073-7AEAF3BA0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174" r="13910"/>
          <a:stretch/>
        </p:blipFill>
        <p:spPr bwMode="auto">
          <a:xfrm>
            <a:off x="4526773" y="-32882"/>
            <a:ext cx="7665227" cy="689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5">
            <a:extLst>
              <a:ext uri="{FF2B5EF4-FFF2-40B4-BE49-F238E27FC236}">
                <a16:creationId xmlns:a16="http://schemas.microsoft.com/office/drawing/2014/main" id="{368971A8-0666-7DC0-E6DA-16D1A71E0172}"/>
              </a:ext>
            </a:extLst>
          </p:cNvPr>
          <p:cNvSpPr/>
          <p:nvPr/>
        </p:nvSpPr>
        <p:spPr>
          <a:xfrm rot="15740715" flipH="1">
            <a:off x="9255587" y="2025660"/>
            <a:ext cx="4785813" cy="6041135"/>
          </a:xfrm>
          <a:custGeom>
            <a:avLst/>
            <a:gdLst>
              <a:gd name="connsiteX0" fmla="*/ 2315029 w 3395965"/>
              <a:gd name="connsiteY0" fmla="*/ 0 h 4630058"/>
              <a:gd name="connsiteX1" fmla="*/ 3216143 w 3395965"/>
              <a:gd name="connsiteY1" fmla="*/ 181927 h 4630058"/>
              <a:gd name="connsiteX2" fmla="*/ 3395965 w 3395965"/>
              <a:gd name="connsiteY2" fmla="*/ 268552 h 4630058"/>
              <a:gd name="connsiteX3" fmla="*/ 3395965 w 3395965"/>
              <a:gd name="connsiteY3" fmla="*/ 1230862 h 4630058"/>
              <a:gd name="connsiteX4" fmla="*/ 3288931 w 3395965"/>
              <a:gd name="connsiteY4" fmla="*/ 1133583 h 4630058"/>
              <a:gd name="connsiteX5" fmla="*/ 2315029 w 3395965"/>
              <a:gd name="connsiteY5" fmla="*/ 783961 h 4630058"/>
              <a:gd name="connsiteX6" fmla="*/ 783961 w 3395965"/>
              <a:gd name="connsiteY6" fmla="*/ 2315029 h 4630058"/>
              <a:gd name="connsiteX7" fmla="*/ 2315029 w 3395965"/>
              <a:gd name="connsiteY7" fmla="*/ 3846097 h 4630058"/>
              <a:gd name="connsiteX8" fmla="*/ 3288931 w 3395965"/>
              <a:gd name="connsiteY8" fmla="*/ 3496476 h 4630058"/>
              <a:gd name="connsiteX9" fmla="*/ 3395965 w 3395965"/>
              <a:gd name="connsiteY9" fmla="*/ 3399196 h 4630058"/>
              <a:gd name="connsiteX10" fmla="*/ 3395965 w 3395965"/>
              <a:gd name="connsiteY10" fmla="*/ 4361507 h 4630058"/>
              <a:gd name="connsiteX11" fmla="*/ 3216143 w 3395965"/>
              <a:gd name="connsiteY11" fmla="*/ 4448132 h 4630058"/>
              <a:gd name="connsiteX12" fmla="*/ 2315029 w 3395965"/>
              <a:gd name="connsiteY12" fmla="*/ 4630058 h 4630058"/>
              <a:gd name="connsiteX13" fmla="*/ 0 w 3395965"/>
              <a:gd name="connsiteY13" fmla="*/ 2315029 h 4630058"/>
              <a:gd name="connsiteX14" fmla="*/ 2315029 w 3395965"/>
              <a:gd name="connsiteY14" fmla="*/ 0 h 46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965" h="4630058">
                <a:moveTo>
                  <a:pt x="2315029" y="0"/>
                </a:moveTo>
                <a:cubicBezTo>
                  <a:pt x="2634668" y="0"/>
                  <a:pt x="2939177" y="64780"/>
                  <a:pt x="3216143" y="181927"/>
                </a:cubicBezTo>
                <a:lnTo>
                  <a:pt x="3395965" y="268552"/>
                </a:lnTo>
                <a:lnTo>
                  <a:pt x="3395965" y="1230862"/>
                </a:lnTo>
                <a:lnTo>
                  <a:pt x="3288931" y="1133583"/>
                </a:lnTo>
                <a:cubicBezTo>
                  <a:pt x="3024272" y="915167"/>
                  <a:pt x="2684973" y="783961"/>
                  <a:pt x="2315029" y="783961"/>
                </a:cubicBezTo>
                <a:cubicBezTo>
                  <a:pt x="1469443" y="783961"/>
                  <a:pt x="783961" y="1469443"/>
                  <a:pt x="783961" y="2315029"/>
                </a:cubicBezTo>
                <a:cubicBezTo>
                  <a:pt x="783961" y="3160615"/>
                  <a:pt x="1469443" y="3846097"/>
                  <a:pt x="2315029" y="3846097"/>
                </a:cubicBezTo>
                <a:cubicBezTo>
                  <a:pt x="2684973" y="3846097"/>
                  <a:pt x="3024272" y="3714892"/>
                  <a:pt x="3288931" y="3496476"/>
                </a:cubicBezTo>
                <a:lnTo>
                  <a:pt x="3395965" y="3399196"/>
                </a:lnTo>
                <a:lnTo>
                  <a:pt x="3395965" y="4361507"/>
                </a:lnTo>
                <a:lnTo>
                  <a:pt x="3216143" y="4448132"/>
                </a:lnTo>
                <a:cubicBezTo>
                  <a:pt x="2939177" y="4565279"/>
                  <a:pt x="2634668" y="4630058"/>
                  <a:pt x="2315029" y="4630058"/>
                </a:cubicBezTo>
                <a:cubicBezTo>
                  <a:pt x="1036474" y="4630058"/>
                  <a:pt x="0" y="3593584"/>
                  <a:pt x="0" y="2315029"/>
                </a:cubicBezTo>
                <a:cubicBezTo>
                  <a:pt x="0" y="1036474"/>
                  <a:pt x="1036474" y="0"/>
                  <a:pt x="2315029" y="0"/>
                </a:cubicBezTo>
                <a:close/>
              </a:path>
            </a:pathLst>
          </a:custGeom>
          <a:solidFill>
            <a:schemeClr val="accent5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F4034-5708-EC99-76EA-57DD1D15871A}"/>
              </a:ext>
            </a:extLst>
          </p:cNvPr>
          <p:cNvSpPr/>
          <p:nvPr/>
        </p:nvSpPr>
        <p:spPr>
          <a:xfrm>
            <a:off x="-126951" y="-32881"/>
            <a:ext cx="6485373" cy="68908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nk outline of a flower&#10;&#10;Description automatically generated">
            <a:extLst>
              <a:ext uri="{FF2B5EF4-FFF2-40B4-BE49-F238E27FC236}">
                <a16:creationId xmlns:a16="http://schemas.microsoft.com/office/drawing/2014/main" id="{FEACFA14-2E02-F51C-8C61-0AAFCD394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9" y="-199105"/>
            <a:ext cx="5937005" cy="5125199"/>
          </a:xfrm>
          <a:prstGeom prst="rect">
            <a:avLst/>
          </a:prstGeom>
        </p:spPr>
      </p:pic>
      <p:pic>
        <p:nvPicPr>
          <p:cNvPr id="9" name="Picture 8" descr="A pink scribble on a black background&#10;&#10;Description automatically generated">
            <a:extLst>
              <a:ext uri="{FF2B5EF4-FFF2-40B4-BE49-F238E27FC236}">
                <a16:creationId xmlns:a16="http://schemas.microsoft.com/office/drawing/2014/main" id="{0DF899AA-18ED-EA18-36FE-4EB11C187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13" y="3668972"/>
            <a:ext cx="5584135" cy="5235818"/>
          </a:xfrm>
          <a:prstGeom prst="rect">
            <a:avLst/>
          </a:prstGeom>
        </p:spPr>
      </p:pic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D5294683-F65A-F5AD-46E5-FFB2E4BD31E5}"/>
              </a:ext>
            </a:extLst>
          </p:cNvPr>
          <p:cNvSpPr/>
          <p:nvPr/>
        </p:nvSpPr>
        <p:spPr>
          <a:xfrm rot="10648128">
            <a:off x="-22359" y="-295252"/>
            <a:ext cx="4630848" cy="5734879"/>
          </a:xfrm>
          <a:custGeom>
            <a:avLst/>
            <a:gdLst>
              <a:gd name="connsiteX0" fmla="*/ 2315029 w 3395965"/>
              <a:gd name="connsiteY0" fmla="*/ 0 h 4630058"/>
              <a:gd name="connsiteX1" fmla="*/ 3216143 w 3395965"/>
              <a:gd name="connsiteY1" fmla="*/ 181927 h 4630058"/>
              <a:gd name="connsiteX2" fmla="*/ 3395965 w 3395965"/>
              <a:gd name="connsiteY2" fmla="*/ 268552 h 4630058"/>
              <a:gd name="connsiteX3" fmla="*/ 3395965 w 3395965"/>
              <a:gd name="connsiteY3" fmla="*/ 1230862 h 4630058"/>
              <a:gd name="connsiteX4" fmla="*/ 3288931 w 3395965"/>
              <a:gd name="connsiteY4" fmla="*/ 1133583 h 4630058"/>
              <a:gd name="connsiteX5" fmla="*/ 2315029 w 3395965"/>
              <a:gd name="connsiteY5" fmla="*/ 783961 h 4630058"/>
              <a:gd name="connsiteX6" fmla="*/ 783961 w 3395965"/>
              <a:gd name="connsiteY6" fmla="*/ 2315029 h 4630058"/>
              <a:gd name="connsiteX7" fmla="*/ 2315029 w 3395965"/>
              <a:gd name="connsiteY7" fmla="*/ 3846097 h 4630058"/>
              <a:gd name="connsiteX8" fmla="*/ 3288931 w 3395965"/>
              <a:gd name="connsiteY8" fmla="*/ 3496476 h 4630058"/>
              <a:gd name="connsiteX9" fmla="*/ 3395965 w 3395965"/>
              <a:gd name="connsiteY9" fmla="*/ 3399196 h 4630058"/>
              <a:gd name="connsiteX10" fmla="*/ 3395965 w 3395965"/>
              <a:gd name="connsiteY10" fmla="*/ 4361507 h 4630058"/>
              <a:gd name="connsiteX11" fmla="*/ 3216143 w 3395965"/>
              <a:gd name="connsiteY11" fmla="*/ 4448132 h 4630058"/>
              <a:gd name="connsiteX12" fmla="*/ 2315029 w 3395965"/>
              <a:gd name="connsiteY12" fmla="*/ 4630058 h 4630058"/>
              <a:gd name="connsiteX13" fmla="*/ 0 w 3395965"/>
              <a:gd name="connsiteY13" fmla="*/ 2315029 h 4630058"/>
              <a:gd name="connsiteX14" fmla="*/ 2315029 w 3395965"/>
              <a:gd name="connsiteY14" fmla="*/ 0 h 46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965" h="4630058">
                <a:moveTo>
                  <a:pt x="2315029" y="0"/>
                </a:moveTo>
                <a:cubicBezTo>
                  <a:pt x="2634668" y="0"/>
                  <a:pt x="2939177" y="64780"/>
                  <a:pt x="3216143" y="181927"/>
                </a:cubicBezTo>
                <a:lnTo>
                  <a:pt x="3395965" y="268552"/>
                </a:lnTo>
                <a:lnTo>
                  <a:pt x="3395965" y="1230862"/>
                </a:lnTo>
                <a:lnTo>
                  <a:pt x="3288931" y="1133583"/>
                </a:lnTo>
                <a:cubicBezTo>
                  <a:pt x="3024272" y="915167"/>
                  <a:pt x="2684973" y="783961"/>
                  <a:pt x="2315029" y="783961"/>
                </a:cubicBezTo>
                <a:cubicBezTo>
                  <a:pt x="1469443" y="783961"/>
                  <a:pt x="783961" y="1469443"/>
                  <a:pt x="783961" y="2315029"/>
                </a:cubicBezTo>
                <a:cubicBezTo>
                  <a:pt x="783961" y="3160615"/>
                  <a:pt x="1469443" y="3846097"/>
                  <a:pt x="2315029" y="3846097"/>
                </a:cubicBezTo>
                <a:cubicBezTo>
                  <a:pt x="2684973" y="3846097"/>
                  <a:pt x="3024272" y="3714892"/>
                  <a:pt x="3288931" y="3496476"/>
                </a:cubicBezTo>
                <a:lnTo>
                  <a:pt x="3395965" y="3399196"/>
                </a:lnTo>
                <a:lnTo>
                  <a:pt x="3395965" y="4361507"/>
                </a:lnTo>
                <a:lnTo>
                  <a:pt x="3216143" y="4448132"/>
                </a:lnTo>
                <a:cubicBezTo>
                  <a:pt x="2939177" y="4565279"/>
                  <a:pt x="2634668" y="4630058"/>
                  <a:pt x="2315029" y="4630058"/>
                </a:cubicBezTo>
                <a:cubicBezTo>
                  <a:pt x="1036474" y="4630058"/>
                  <a:pt x="0" y="3593584"/>
                  <a:pt x="0" y="2315029"/>
                </a:cubicBezTo>
                <a:cubicBezTo>
                  <a:pt x="0" y="1036474"/>
                  <a:pt x="1036474" y="0"/>
                  <a:pt x="2315029" y="0"/>
                </a:cubicBezTo>
                <a:close/>
              </a:path>
            </a:pathLst>
          </a:custGeom>
          <a:solidFill>
            <a:schemeClr val="accent5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67E68-28D4-1ED0-DC58-53E4A0DB3790}"/>
              </a:ext>
            </a:extLst>
          </p:cNvPr>
          <p:cNvSpPr/>
          <p:nvPr/>
        </p:nvSpPr>
        <p:spPr>
          <a:xfrm>
            <a:off x="364050" y="434995"/>
            <a:ext cx="5541625" cy="59515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EF3527-AECA-0572-4196-326CA20266F1}"/>
              </a:ext>
            </a:extLst>
          </p:cNvPr>
          <p:cNvSpPr/>
          <p:nvPr/>
        </p:nvSpPr>
        <p:spPr>
          <a:xfrm>
            <a:off x="742950" y="625762"/>
            <a:ext cx="4898167" cy="1126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B9850C-9443-B454-25D1-510EF9A75193}"/>
              </a:ext>
            </a:extLst>
          </p:cNvPr>
          <p:cNvSpPr/>
          <p:nvPr/>
        </p:nvSpPr>
        <p:spPr>
          <a:xfrm>
            <a:off x="900642" y="686591"/>
            <a:ext cx="4582781" cy="997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BA600-B2D6-41A0-5BA4-ECAA0D38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249" y="710330"/>
            <a:ext cx="4090744" cy="833494"/>
          </a:xfrm>
        </p:spPr>
        <p:txBody>
          <a:bodyPr/>
          <a:lstStyle/>
          <a:p>
            <a:pPr algn="ctr"/>
            <a:r>
              <a:rPr lang="en-GB" sz="36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SEASONAL TIP OF THE WEEK </a:t>
            </a:r>
            <a:endParaRPr lang="en-US" sz="48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F4E890-1E3D-9565-6C6F-2354A032382D}"/>
              </a:ext>
            </a:extLst>
          </p:cNvPr>
          <p:cNvSpPr txBox="1">
            <a:spLocks/>
          </p:cNvSpPr>
          <p:nvPr/>
        </p:nvSpPr>
        <p:spPr>
          <a:xfrm>
            <a:off x="-797487" y="1775328"/>
            <a:ext cx="7936319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kern="1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Swap disposables for reusables</a:t>
            </a:r>
            <a:endParaRPr lang="en-GB" sz="2800" kern="100" dirty="0" err="1">
              <a:solidFill>
                <a:schemeClr val="bg1"/>
              </a:solidFill>
              <a:latin typeface="Lato Light" panose="020F0302020204030203" pitchFamily="34" charset="77"/>
              <a:ea typeface="Lato Light"/>
              <a:cs typeface="Calibri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0B87D5-F13E-5296-2444-C39793444BF5}"/>
              </a:ext>
            </a:extLst>
          </p:cNvPr>
          <p:cNvSpPr/>
          <p:nvPr/>
        </p:nvSpPr>
        <p:spPr>
          <a:xfrm>
            <a:off x="617362" y="2614142"/>
            <a:ext cx="5023755" cy="2942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4E0943-E227-F475-6053-454B3F29EA2A}"/>
              </a:ext>
            </a:extLst>
          </p:cNvPr>
          <p:cNvSpPr txBox="1">
            <a:spLocks/>
          </p:cNvSpPr>
          <p:nvPr/>
        </p:nvSpPr>
        <p:spPr>
          <a:xfrm>
            <a:off x="905204" y="2953556"/>
            <a:ext cx="4582780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The world produces </a:t>
            </a:r>
            <a:r>
              <a:rPr lang="en-GB" sz="1800" b="1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over 1 million plastic bottles per minute</a:t>
            </a:r>
            <a:r>
              <a:rPr lang="en-GB" sz="1800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, and many end up in landfills or the ocean. Small swaps = big impact!</a:t>
            </a:r>
            <a:endParaRPr lang="en-US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BF91DB-BE39-D91D-019C-B1C611815DB0}"/>
              </a:ext>
            </a:extLst>
          </p:cNvPr>
          <p:cNvSpPr/>
          <p:nvPr/>
        </p:nvSpPr>
        <p:spPr>
          <a:xfrm rot="21202153">
            <a:off x="506606" y="2502736"/>
            <a:ext cx="1703510" cy="4248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713FBA-5C75-6A15-D3C2-82511C1A3176}"/>
              </a:ext>
            </a:extLst>
          </p:cNvPr>
          <p:cNvSpPr txBox="1">
            <a:spLocks/>
          </p:cNvSpPr>
          <p:nvPr/>
        </p:nvSpPr>
        <p:spPr>
          <a:xfrm>
            <a:off x="900643" y="4338621"/>
            <a:ext cx="4582780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Ditch plastic straws, cups &amp; cutlery.</a:t>
            </a:r>
            <a:br>
              <a:rPr lang="en-GB" sz="1800" kern="100" dirty="0">
                <a:latin typeface="Lato Light"/>
                <a:ea typeface="+mj-lt"/>
                <a:cs typeface="+mj-lt"/>
              </a:rPr>
            </a:br>
            <a:r>
              <a:rPr lang="en-GB" sz="1800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Use cloth napkins instead of paper ones.</a:t>
            </a:r>
            <a:br>
              <a:rPr lang="en-GB" sz="1800" kern="100" dirty="0">
                <a:latin typeface="Lato Light"/>
                <a:ea typeface="+mj-lt"/>
                <a:cs typeface="+mj-lt"/>
              </a:rPr>
            </a:br>
            <a:r>
              <a:rPr lang="en-GB" sz="1800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Bring a reusable water bottle &amp; coffee cup</a:t>
            </a:r>
            <a:endParaRPr lang="en-GB" dirty="0"/>
          </a:p>
          <a:p>
            <a:pPr algn="ctr"/>
            <a:endParaRPr lang="en-US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163AAB-24BE-2FB6-A679-C72D4FFAE3CB}"/>
              </a:ext>
            </a:extLst>
          </p:cNvPr>
          <p:cNvSpPr txBox="1">
            <a:spLocks/>
          </p:cNvSpPr>
          <p:nvPr/>
        </p:nvSpPr>
        <p:spPr>
          <a:xfrm rot="21249479">
            <a:off x="173566" y="2504964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What?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3B6151-52A6-0801-0BCA-2EFD08E04503}"/>
              </a:ext>
            </a:extLst>
          </p:cNvPr>
          <p:cNvSpPr/>
          <p:nvPr/>
        </p:nvSpPr>
        <p:spPr>
          <a:xfrm rot="21202153">
            <a:off x="506607" y="3872241"/>
            <a:ext cx="1703510" cy="4248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B89E081-7CA4-E7C6-1CEC-5F3B11EC1BD2}"/>
              </a:ext>
            </a:extLst>
          </p:cNvPr>
          <p:cNvSpPr txBox="1">
            <a:spLocks/>
          </p:cNvSpPr>
          <p:nvPr/>
        </p:nvSpPr>
        <p:spPr>
          <a:xfrm rot="21249479">
            <a:off x="78941" y="3853295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How?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23" name="Picture 22" descr="A pink and black background&#10;&#10;Description automatically generated">
            <a:extLst>
              <a:ext uri="{FF2B5EF4-FFF2-40B4-BE49-F238E27FC236}">
                <a16:creationId xmlns:a16="http://schemas.microsoft.com/office/drawing/2014/main" id="{0819FF90-9A02-C0E6-6865-C1667EAC1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10" y="4408010"/>
            <a:ext cx="2731082" cy="2553144"/>
          </a:xfrm>
          <a:prstGeom prst="rect">
            <a:avLst/>
          </a:prstGeom>
        </p:spPr>
      </p:pic>
      <p:pic>
        <p:nvPicPr>
          <p:cNvPr id="22" name="Picture 21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BE3CDF89-45A0-700B-EC0B-4302B1832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469" y="4375641"/>
            <a:ext cx="2397600" cy="23976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84FE9BB-C29B-3BE4-8453-565169AAF43A}"/>
              </a:ext>
            </a:extLst>
          </p:cNvPr>
          <p:cNvSpPr txBox="1">
            <a:spLocks/>
          </p:cNvSpPr>
          <p:nvPr/>
        </p:nvSpPr>
        <p:spPr>
          <a:xfrm>
            <a:off x="5185613" y="5063754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kern="100" dirty="0">
                <a:solidFill>
                  <a:schemeClr val="bg1"/>
                </a:solidFill>
                <a:latin typeface="Lato"/>
                <a:ea typeface="Lato"/>
                <a:cs typeface="Calibri Light"/>
              </a:rPr>
              <a:t>Use what you have already before buying reusable products</a:t>
            </a:r>
          </a:p>
        </p:txBody>
      </p:sp>
      <p:pic>
        <p:nvPicPr>
          <p:cNvPr id="28" name="Picture 27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6F1AEF69-158E-1585-310B-1B790C201E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3022" y="5025075"/>
            <a:ext cx="2540859" cy="16390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F7BB88C-8ECC-5B4D-0F86-19D039CFC799}"/>
              </a:ext>
            </a:extLst>
          </p:cNvPr>
          <p:cNvSpPr/>
          <p:nvPr/>
        </p:nvSpPr>
        <p:spPr>
          <a:xfrm rot="21202153">
            <a:off x="162805" y="5504140"/>
            <a:ext cx="1809650" cy="66348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Varela Round" pitchFamily="2" charset="-79"/>
                <a:cs typeface="Varela Round" pitchFamily="2" charset="-79"/>
              </a:rPr>
              <a:t>For more tips on sustainable living, resources, community and much more, then join us….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BBBEA3-842A-8DF4-99B8-14EB11BD7A3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546"/>
          <a:stretch/>
        </p:blipFill>
        <p:spPr>
          <a:xfrm>
            <a:off x="2235766" y="5446860"/>
            <a:ext cx="2278949" cy="1017348"/>
          </a:xfrm>
          <a:prstGeom prst="rect">
            <a:avLst/>
          </a:prstGeom>
        </p:spPr>
      </p:pic>
      <p:pic>
        <p:nvPicPr>
          <p:cNvPr id="27" name="Picture 26" descr="A sign with a globe and a yellow tape&#10;&#10;AI-generated content may be incorrect.">
            <a:extLst>
              <a:ext uri="{FF2B5EF4-FFF2-40B4-BE49-F238E27FC236}">
                <a16:creationId xmlns:a16="http://schemas.microsoft.com/office/drawing/2014/main" id="{099A2431-FA82-5A83-FE12-123004C9A6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029" y="104074"/>
            <a:ext cx="1491062" cy="12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13" grpId="0" animBg="1"/>
      <p:bldP spid="21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40879-0EEC-DE60-3DF4-44B818BCA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oup of vegetables in green bags&#10;&#10;AI-generated content may be incorrect.">
            <a:extLst>
              <a:ext uri="{FF2B5EF4-FFF2-40B4-BE49-F238E27FC236}">
                <a16:creationId xmlns:a16="http://schemas.microsoft.com/office/drawing/2014/main" id="{F271AEA1-559C-2791-4686-1729F2B43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31124"/>
          <a:stretch/>
        </p:blipFill>
        <p:spPr bwMode="auto">
          <a:xfrm>
            <a:off x="5034772" y="-63541"/>
            <a:ext cx="7157228" cy="69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5">
            <a:extLst>
              <a:ext uri="{FF2B5EF4-FFF2-40B4-BE49-F238E27FC236}">
                <a16:creationId xmlns:a16="http://schemas.microsoft.com/office/drawing/2014/main" id="{D3C7106D-8EF7-95A3-4549-0C1D30D6F766}"/>
              </a:ext>
            </a:extLst>
          </p:cNvPr>
          <p:cNvSpPr/>
          <p:nvPr/>
        </p:nvSpPr>
        <p:spPr>
          <a:xfrm rot="15740715" flipH="1">
            <a:off x="8687111" y="2110327"/>
            <a:ext cx="4785813" cy="6041135"/>
          </a:xfrm>
          <a:custGeom>
            <a:avLst/>
            <a:gdLst>
              <a:gd name="connsiteX0" fmla="*/ 2315029 w 3395965"/>
              <a:gd name="connsiteY0" fmla="*/ 0 h 4630058"/>
              <a:gd name="connsiteX1" fmla="*/ 3216143 w 3395965"/>
              <a:gd name="connsiteY1" fmla="*/ 181927 h 4630058"/>
              <a:gd name="connsiteX2" fmla="*/ 3395965 w 3395965"/>
              <a:gd name="connsiteY2" fmla="*/ 268552 h 4630058"/>
              <a:gd name="connsiteX3" fmla="*/ 3395965 w 3395965"/>
              <a:gd name="connsiteY3" fmla="*/ 1230862 h 4630058"/>
              <a:gd name="connsiteX4" fmla="*/ 3288931 w 3395965"/>
              <a:gd name="connsiteY4" fmla="*/ 1133583 h 4630058"/>
              <a:gd name="connsiteX5" fmla="*/ 2315029 w 3395965"/>
              <a:gd name="connsiteY5" fmla="*/ 783961 h 4630058"/>
              <a:gd name="connsiteX6" fmla="*/ 783961 w 3395965"/>
              <a:gd name="connsiteY6" fmla="*/ 2315029 h 4630058"/>
              <a:gd name="connsiteX7" fmla="*/ 2315029 w 3395965"/>
              <a:gd name="connsiteY7" fmla="*/ 3846097 h 4630058"/>
              <a:gd name="connsiteX8" fmla="*/ 3288931 w 3395965"/>
              <a:gd name="connsiteY8" fmla="*/ 3496476 h 4630058"/>
              <a:gd name="connsiteX9" fmla="*/ 3395965 w 3395965"/>
              <a:gd name="connsiteY9" fmla="*/ 3399196 h 4630058"/>
              <a:gd name="connsiteX10" fmla="*/ 3395965 w 3395965"/>
              <a:gd name="connsiteY10" fmla="*/ 4361507 h 4630058"/>
              <a:gd name="connsiteX11" fmla="*/ 3216143 w 3395965"/>
              <a:gd name="connsiteY11" fmla="*/ 4448132 h 4630058"/>
              <a:gd name="connsiteX12" fmla="*/ 2315029 w 3395965"/>
              <a:gd name="connsiteY12" fmla="*/ 4630058 h 4630058"/>
              <a:gd name="connsiteX13" fmla="*/ 0 w 3395965"/>
              <a:gd name="connsiteY13" fmla="*/ 2315029 h 4630058"/>
              <a:gd name="connsiteX14" fmla="*/ 2315029 w 3395965"/>
              <a:gd name="connsiteY14" fmla="*/ 0 h 46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965" h="4630058">
                <a:moveTo>
                  <a:pt x="2315029" y="0"/>
                </a:moveTo>
                <a:cubicBezTo>
                  <a:pt x="2634668" y="0"/>
                  <a:pt x="2939177" y="64780"/>
                  <a:pt x="3216143" y="181927"/>
                </a:cubicBezTo>
                <a:lnTo>
                  <a:pt x="3395965" y="268552"/>
                </a:lnTo>
                <a:lnTo>
                  <a:pt x="3395965" y="1230862"/>
                </a:lnTo>
                <a:lnTo>
                  <a:pt x="3288931" y="1133583"/>
                </a:lnTo>
                <a:cubicBezTo>
                  <a:pt x="3024272" y="915167"/>
                  <a:pt x="2684973" y="783961"/>
                  <a:pt x="2315029" y="783961"/>
                </a:cubicBezTo>
                <a:cubicBezTo>
                  <a:pt x="1469443" y="783961"/>
                  <a:pt x="783961" y="1469443"/>
                  <a:pt x="783961" y="2315029"/>
                </a:cubicBezTo>
                <a:cubicBezTo>
                  <a:pt x="783961" y="3160615"/>
                  <a:pt x="1469443" y="3846097"/>
                  <a:pt x="2315029" y="3846097"/>
                </a:cubicBezTo>
                <a:cubicBezTo>
                  <a:pt x="2684973" y="3846097"/>
                  <a:pt x="3024272" y="3714892"/>
                  <a:pt x="3288931" y="3496476"/>
                </a:cubicBezTo>
                <a:lnTo>
                  <a:pt x="3395965" y="3399196"/>
                </a:lnTo>
                <a:lnTo>
                  <a:pt x="3395965" y="4361507"/>
                </a:lnTo>
                <a:lnTo>
                  <a:pt x="3216143" y="4448132"/>
                </a:lnTo>
                <a:cubicBezTo>
                  <a:pt x="2939177" y="4565279"/>
                  <a:pt x="2634668" y="4630058"/>
                  <a:pt x="2315029" y="4630058"/>
                </a:cubicBezTo>
                <a:cubicBezTo>
                  <a:pt x="1036474" y="4630058"/>
                  <a:pt x="0" y="3593584"/>
                  <a:pt x="0" y="2315029"/>
                </a:cubicBezTo>
                <a:cubicBezTo>
                  <a:pt x="0" y="1036474"/>
                  <a:pt x="1036474" y="0"/>
                  <a:pt x="2315029" y="0"/>
                </a:cubicBezTo>
                <a:close/>
              </a:path>
            </a:pathLst>
          </a:custGeom>
          <a:solidFill>
            <a:schemeClr val="accent5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441BA-43AB-3AA9-3FE1-DE257E81AEC4}"/>
              </a:ext>
            </a:extLst>
          </p:cNvPr>
          <p:cNvSpPr/>
          <p:nvPr/>
        </p:nvSpPr>
        <p:spPr>
          <a:xfrm>
            <a:off x="-126951" y="-32881"/>
            <a:ext cx="6485373" cy="68908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nk outline of a flower&#10;&#10;Description automatically generated">
            <a:extLst>
              <a:ext uri="{FF2B5EF4-FFF2-40B4-BE49-F238E27FC236}">
                <a16:creationId xmlns:a16="http://schemas.microsoft.com/office/drawing/2014/main" id="{CEE87402-A5C5-05B4-05F6-3A2EC695D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9" y="-199105"/>
            <a:ext cx="5937005" cy="5125199"/>
          </a:xfrm>
          <a:prstGeom prst="rect">
            <a:avLst/>
          </a:prstGeom>
        </p:spPr>
      </p:pic>
      <p:pic>
        <p:nvPicPr>
          <p:cNvPr id="9" name="Picture 8" descr="A pink scribble on a black background&#10;&#10;Description automatically generated">
            <a:extLst>
              <a:ext uri="{FF2B5EF4-FFF2-40B4-BE49-F238E27FC236}">
                <a16:creationId xmlns:a16="http://schemas.microsoft.com/office/drawing/2014/main" id="{B54531C2-ACF8-558A-D937-3C13C5972E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13" y="3668972"/>
            <a:ext cx="5584135" cy="5235818"/>
          </a:xfrm>
          <a:prstGeom prst="rect">
            <a:avLst/>
          </a:prstGeom>
        </p:spPr>
      </p:pic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926CA0FA-5584-2061-6C20-2B8FDC42D3AD}"/>
              </a:ext>
            </a:extLst>
          </p:cNvPr>
          <p:cNvSpPr/>
          <p:nvPr/>
        </p:nvSpPr>
        <p:spPr>
          <a:xfrm rot="10648128">
            <a:off x="-25451" y="-503944"/>
            <a:ext cx="4630848" cy="5734879"/>
          </a:xfrm>
          <a:custGeom>
            <a:avLst/>
            <a:gdLst>
              <a:gd name="connsiteX0" fmla="*/ 2315029 w 3395965"/>
              <a:gd name="connsiteY0" fmla="*/ 0 h 4630058"/>
              <a:gd name="connsiteX1" fmla="*/ 3216143 w 3395965"/>
              <a:gd name="connsiteY1" fmla="*/ 181927 h 4630058"/>
              <a:gd name="connsiteX2" fmla="*/ 3395965 w 3395965"/>
              <a:gd name="connsiteY2" fmla="*/ 268552 h 4630058"/>
              <a:gd name="connsiteX3" fmla="*/ 3395965 w 3395965"/>
              <a:gd name="connsiteY3" fmla="*/ 1230862 h 4630058"/>
              <a:gd name="connsiteX4" fmla="*/ 3288931 w 3395965"/>
              <a:gd name="connsiteY4" fmla="*/ 1133583 h 4630058"/>
              <a:gd name="connsiteX5" fmla="*/ 2315029 w 3395965"/>
              <a:gd name="connsiteY5" fmla="*/ 783961 h 4630058"/>
              <a:gd name="connsiteX6" fmla="*/ 783961 w 3395965"/>
              <a:gd name="connsiteY6" fmla="*/ 2315029 h 4630058"/>
              <a:gd name="connsiteX7" fmla="*/ 2315029 w 3395965"/>
              <a:gd name="connsiteY7" fmla="*/ 3846097 h 4630058"/>
              <a:gd name="connsiteX8" fmla="*/ 3288931 w 3395965"/>
              <a:gd name="connsiteY8" fmla="*/ 3496476 h 4630058"/>
              <a:gd name="connsiteX9" fmla="*/ 3395965 w 3395965"/>
              <a:gd name="connsiteY9" fmla="*/ 3399196 h 4630058"/>
              <a:gd name="connsiteX10" fmla="*/ 3395965 w 3395965"/>
              <a:gd name="connsiteY10" fmla="*/ 4361507 h 4630058"/>
              <a:gd name="connsiteX11" fmla="*/ 3216143 w 3395965"/>
              <a:gd name="connsiteY11" fmla="*/ 4448132 h 4630058"/>
              <a:gd name="connsiteX12" fmla="*/ 2315029 w 3395965"/>
              <a:gd name="connsiteY12" fmla="*/ 4630058 h 4630058"/>
              <a:gd name="connsiteX13" fmla="*/ 0 w 3395965"/>
              <a:gd name="connsiteY13" fmla="*/ 2315029 h 4630058"/>
              <a:gd name="connsiteX14" fmla="*/ 2315029 w 3395965"/>
              <a:gd name="connsiteY14" fmla="*/ 0 h 46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965" h="4630058">
                <a:moveTo>
                  <a:pt x="2315029" y="0"/>
                </a:moveTo>
                <a:cubicBezTo>
                  <a:pt x="2634668" y="0"/>
                  <a:pt x="2939177" y="64780"/>
                  <a:pt x="3216143" y="181927"/>
                </a:cubicBezTo>
                <a:lnTo>
                  <a:pt x="3395965" y="268552"/>
                </a:lnTo>
                <a:lnTo>
                  <a:pt x="3395965" y="1230862"/>
                </a:lnTo>
                <a:lnTo>
                  <a:pt x="3288931" y="1133583"/>
                </a:lnTo>
                <a:cubicBezTo>
                  <a:pt x="3024272" y="915167"/>
                  <a:pt x="2684973" y="783961"/>
                  <a:pt x="2315029" y="783961"/>
                </a:cubicBezTo>
                <a:cubicBezTo>
                  <a:pt x="1469443" y="783961"/>
                  <a:pt x="783961" y="1469443"/>
                  <a:pt x="783961" y="2315029"/>
                </a:cubicBezTo>
                <a:cubicBezTo>
                  <a:pt x="783961" y="3160615"/>
                  <a:pt x="1469443" y="3846097"/>
                  <a:pt x="2315029" y="3846097"/>
                </a:cubicBezTo>
                <a:cubicBezTo>
                  <a:pt x="2684973" y="3846097"/>
                  <a:pt x="3024272" y="3714892"/>
                  <a:pt x="3288931" y="3496476"/>
                </a:cubicBezTo>
                <a:lnTo>
                  <a:pt x="3395965" y="3399196"/>
                </a:lnTo>
                <a:lnTo>
                  <a:pt x="3395965" y="4361507"/>
                </a:lnTo>
                <a:lnTo>
                  <a:pt x="3216143" y="4448132"/>
                </a:lnTo>
                <a:cubicBezTo>
                  <a:pt x="2939177" y="4565279"/>
                  <a:pt x="2634668" y="4630058"/>
                  <a:pt x="2315029" y="4630058"/>
                </a:cubicBezTo>
                <a:cubicBezTo>
                  <a:pt x="1036474" y="4630058"/>
                  <a:pt x="0" y="3593584"/>
                  <a:pt x="0" y="2315029"/>
                </a:cubicBezTo>
                <a:cubicBezTo>
                  <a:pt x="0" y="1036474"/>
                  <a:pt x="1036474" y="0"/>
                  <a:pt x="2315029" y="0"/>
                </a:cubicBezTo>
                <a:close/>
              </a:path>
            </a:pathLst>
          </a:custGeom>
          <a:solidFill>
            <a:schemeClr val="accent5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BD2A6C-5A4E-371E-F767-5F5286549C47}"/>
              </a:ext>
            </a:extLst>
          </p:cNvPr>
          <p:cNvSpPr/>
          <p:nvPr/>
        </p:nvSpPr>
        <p:spPr>
          <a:xfrm>
            <a:off x="364050" y="434995"/>
            <a:ext cx="5541625" cy="59515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C12DDF-0F03-B1FB-14EB-DD5F39DD0D97}"/>
              </a:ext>
            </a:extLst>
          </p:cNvPr>
          <p:cNvSpPr/>
          <p:nvPr/>
        </p:nvSpPr>
        <p:spPr>
          <a:xfrm>
            <a:off x="742950" y="625762"/>
            <a:ext cx="4898167" cy="1126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EB7964-9290-28B7-857E-AE7B81AC2736}"/>
              </a:ext>
            </a:extLst>
          </p:cNvPr>
          <p:cNvSpPr/>
          <p:nvPr/>
        </p:nvSpPr>
        <p:spPr>
          <a:xfrm>
            <a:off x="900642" y="686591"/>
            <a:ext cx="4582781" cy="997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49B88-7A34-CF5F-A913-2C375A21D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249" y="710330"/>
            <a:ext cx="4090744" cy="833494"/>
          </a:xfrm>
        </p:spPr>
        <p:txBody>
          <a:bodyPr/>
          <a:lstStyle/>
          <a:p>
            <a:pPr algn="ctr"/>
            <a:r>
              <a:rPr lang="en-GB" sz="36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SEASONAL TIP OF THE WEEK </a:t>
            </a:r>
            <a:endParaRPr lang="en-US" sz="48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E3EBF7D-0A17-7B2F-806A-1248780A702E}"/>
              </a:ext>
            </a:extLst>
          </p:cNvPr>
          <p:cNvSpPr txBox="1">
            <a:spLocks/>
          </p:cNvSpPr>
          <p:nvPr/>
        </p:nvSpPr>
        <p:spPr>
          <a:xfrm>
            <a:off x="-797487" y="1775328"/>
            <a:ext cx="7936319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kern="1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Buy in bulk and avoid packaging</a:t>
            </a:r>
            <a:endParaRPr lang="en-GB" sz="3200" kern="100" dirty="0">
              <a:solidFill>
                <a:schemeClr val="bg1"/>
              </a:solidFill>
              <a:latin typeface="Lato Light" panose="020F0302020204030203" pitchFamily="34" charset="77"/>
              <a:ea typeface="Lato Light"/>
              <a:cs typeface="Calibri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EC49A0-EC1E-00A7-B6ED-8E07E5647549}"/>
              </a:ext>
            </a:extLst>
          </p:cNvPr>
          <p:cNvSpPr/>
          <p:nvPr/>
        </p:nvSpPr>
        <p:spPr>
          <a:xfrm>
            <a:off x="617362" y="2614142"/>
            <a:ext cx="5023755" cy="2942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F2F453-5BFA-10CC-F6B4-E0973782D950}"/>
              </a:ext>
            </a:extLst>
          </p:cNvPr>
          <p:cNvSpPr txBox="1">
            <a:spLocks/>
          </p:cNvSpPr>
          <p:nvPr/>
        </p:nvSpPr>
        <p:spPr>
          <a:xfrm>
            <a:off x="892788" y="2977662"/>
            <a:ext cx="4582780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Packaging waste makes up </a:t>
            </a:r>
            <a:r>
              <a:rPr lang="en-GB" sz="1800" b="1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over 40% of global plastic waste</a:t>
            </a:r>
            <a:r>
              <a:rPr lang="en-GB" sz="1800" kern="1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. Shopping smart reduces waste at the source!</a:t>
            </a:r>
            <a:endParaRPr lang="en-US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845F3-E0B1-5201-A1FD-E9A33D9CED6A}"/>
              </a:ext>
            </a:extLst>
          </p:cNvPr>
          <p:cNvSpPr/>
          <p:nvPr/>
        </p:nvSpPr>
        <p:spPr>
          <a:xfrm rot="21202153">
            <a:off x="506606" y="2502736"/>
            <a:ext cx="1703510" cy="4248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5A455B-467F-56DF-F369-9A50BA4D57EA}"/>
              </a:ext>
            </a:extLst>
          </p:cNvPr>
          <p:cNvSpPr txBox="1">
            <a:spLocks/>
          </p:cNvSpPr>
          <p:nvPr/>
        </p:nvSpPr>
        <p:spPr>
          <a:xfrm>
            <a:off x="900643" y="4195172"/>
            <a:ext cx="4582780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kern="1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Choose seasonal and loose fruit and veg</a:t>
            </a:r>
            <a:endParaRPr lang="en-GB" sz="1800" kern="100" dirty="0">
              <a:solidFill>
                <a:schemeClr val="bg1"/>
              </a:solidFill>
              <a:latin typeface="Lato Light" panose="020F0302020204030203" pitchFamily="34" charset="77"/>
              <a:ea typeface="Lato Light"/>
              <a:cs typeface="Calibri Light"/>
            </a:endParaRPr>
          </a:p>
          <a:p>
            <a:pPr algn="ctr"/>
            <a:r>
              <a:rPr lang="en-GB" sz="1800" kern="1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Bring your own containers to refill shops or restaurants if you need to take away food</a:t>
            </a:r>
          </a:p>
          <a:p>
            <a:pPr algn="ctr"/>
            <a:r>
              <a:rPr lang="en-GB" sz="1800" kern="1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Choose products with minimal and compostable packaging</a:t>
            </a:r>
            <a:endParaRPr lang="en-GB" sz="1800" kern="100" dirty="0">
              <a:solidFill>
                <a:schemeClr val="bg1"/>
              </a:solidFill>
              <a:latin typeface="Lato Light" panose="020F0302020204030203" pitchFamily="34" charset="77"/>
              <a:ea typeface="Lato Light"/>
              <a:cs typeface="Calibri Light"/>
            </a:endParaRPr>
          </a:p>
          <a:p>
            <a:pPr algn="ctr"/>
            <a:endParaRPr lang="en-GB" sz="1800" kern="100" dirty="0">
              <a:solidFill>
                <a:schemeClr val="bg1"/>
              </a:solidFill>
              <a:latin typeface="Lato Light" panose="020F0302020204030203" pitchFamily="34" charset="77"/>
              <a:ea typeface="Lato Light"/>
              <a:cs typeface="Calibri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67B847-2423-969D-C661-5D3AB22C691C}"/>
              </a:ext>
            </a:extLst>
          </p:cNvPr>
          <p:cNvSpPr txBox="1">
            <a:spLocks/>
          </p:cNvSpPr>
          <p:nvPr/>
        </p:nvSpPr>
        <p:spPr>
          <a:xfrm rot="21249479">
            <a:off x="173566" y="2504964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What?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94350-477B-CA28-1537-F9293E4E4E5B}"/>
              </a:ext>
            </a:extLst>
          </p:cNvPr>
          <p:cNvSpPr/>
          <p:nvPr/>
        </p:nvSpPr>
        <p:spPr>
          <a:xfrm rot="21202153">
            <a:off x="506607" y="3754930"/>
            <a:ext cx="1703510" cy="4248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A26F7D5-52C0-C028-0FDB-8B886E23EC29}"/>
              </a:ext>
            </a:extLst>
          </p:cNvPr>
          <p:cNvSpPr txBox="1">
            <a:spLocks/>
          </p:cNvSpPr>
          <p:nvPr/>
        </p:nvSpPr>
        <p:spPr>
          <a:xfrm rot="21249479">
            <a:off x="90041" y="3756838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How?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23" name="Picture 22" descr="A pink and black background&#10;&#10;Description automatically generated">
            <a:extLst>
              <a:ext uri="{FF2B5EF4-FFF2-40B4-BE49-F238E27FC236}">
                <a16:creationId xmlns:a16="http://schemas.microsoft.com/office/drawing/2014/main" id="{BF506D50-E067-2B0A-BD4A-750AEBF8F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10" y="4408010"/>
            <a:ext cx="2731082" cy="2553144"/>
          </a:xfrm>
          <a:prstGeom prst="rect">
            <a:avLst/>
          </a:prstGeom>
        </p:spPr>
      </p:pic>
      <p:pic>
        <p:nvPicPr>
          <p:cNvPr id="22" name="Picture 21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DF6E6F72-0804-474A-8F87-80B9AD085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469" y="4375641"/>
            <a:ext cx="2397600" cy="23976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A5A0E326-0D42-91F7-04E2-FA4B3C8E528D}"/>
              </a:ext>
            </a:extLst>
          </p:cNvPr>
          <p:cNvSpPr txBox="1">
            <a:spLocks/>
          </p:cNvSpPr>
          <p:nvPr/>
        </p:nvSpPr>
        <p:spPr>
          <a:xfrm>
            <a:off x="5185613" y="5063754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kern="100" dirty="0">
                <a:solidFill>
                  <a:schemeClr val="bg1"/>
                </a:solidFill>
                <a:latin typeface="Lato"/>
                <a:ea typeface="Lato"/>
                <a:cs typeface="Calibri Light"/>
              </a:rPr>
              <a:t>Carry </a:t>
            </a:r>
            <a:r>
              <a:rPr lang="en-GB" sz="1800" b="1" kern="100" dirty="0" err="1">
                <a:solidFill>
                  <a:schemeClr val="bg1"/>
                </a:solidFill>
                <a:latin typeface="Lato"/>
                <a:ea typeface="Lato"/>
                <a:cs typeface="Calibri Light"/>
              </a:rPr>
              <a:t>tupperware</a:t>
            </a:r>
            <a:r>
              <a:rPr lang="en-GB" sz="1800" b="1" kern="100" dirty="0">
                <a:solidFill>
                  <a:schemeClr val="bg1"/>
                </a:solidFill>
                <a:latin typeface="Lato"/>
                <a:ea typeface="Lato"/>
                <a:cs typeface="Calibri Light"/>
              </a:rPr>
              <a:t> and tote bags for any eco shopping</a:t>
            </a:r>
          </a:p>
        </p:txBody>
      </p:sp>
      <p:pic>
        <p:nvPicPr>
          <p:cNvPr id="19" name="Picture 18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826E0B26-98E9-C4D6-6E43-32B8F98E7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5972" y="5077447"/>
            <a:ext cx="2540859" cy="16390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B08FFEC-5147-079B-10D9-FBC9DC960DF0}"/>
              </a:ext>
            </a:extLst>
          </p:cNvPr>
          <p:cNvSpPr/>
          <p:nvPr/>
        </p:nvSpPr>
        <p:spPr>
          <a:xfrm rot="21202153">
            <a:off x="162805" y="5504140"/>
            <a:ext cx="1809650" cy="66348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Varela Round" pitchFamily="2" charset="-79"/>
                <a:cs typeface="Varela Round" pitchFamily="2" charset="-79"/>
              </a:rPr>
              <a:t>For more tips on sustainable living, resources, community and much more, then join us….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4378AF-F926-C715-14A2-15F7E19630A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546"/>
          <a:stretch/>
        </p:blipFill>
        <p:spPr>
          <a:xfrm>
            <a:off x="2100110" y="5477570"/>
            <a:ext cx="2278949" cy="1017348"/>
          </a:xfrm>
          <a:prstGeom prst="rect">
            <a:avLst/>
          </a:prstGeom>
        </p:spPr>
      </p:pic>
      <p:pic>
        <p:nvPicPr>
          <p:cNvPr id="15" name="Picture 14" descr="A sign with a globe and a yellow tape&#10;&#10;AI-generated content may be incorrect.">
            <a:extLst>
              <a:ext uri="{FF2B5EF4-FFF2-40B4-BE49-F238E27FC236}">
                <a16:creationId xmlns:a16="http://schemas.microsoft.com/office/drawing/2014/main" id="{4F295D5E-E637-D376-04BC-2E2C8E1763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20" y="104074"/>
            <a:ext cx="1491062" cy="12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13" grpId="0" animBg="1"/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5398D-F239-957F-A138-9C90A529C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erson sewing a piece of fabric&#10;&#10;AI-generated content may be incorrect.">
            <a:extLst>
              <a:ext uri="{FF2B5EF4-FFF2-40B4-BE49-F238E27FC236}">
                <a16:creationId xmlns:a16="http://schemas.microsoft.com/office/drawing/2014/main" id="{D3B3BE52-86AB-528E-EAC3-35C1AB233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2395" r="13679"/>
          <a:stretch/>
        </p:blipFill>
        <p:spPr bwMode="auto">
          <a:xfrm>
            <a:off x="2283439" y="-32882"/>
            <a:ext cx="9908561" cy="69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5">
            <a:extLst>
              <a:ext uri="{FF2B5EF4-FFF2-40B4-BE49-F238E27FC236}">
                <a16:creationId xmlns:a16="http://schemas.microsoft.com/office/drawing/2014/main" id="{BAA8C26F-E84A-59B1-6222-6352EBE582B7}"/>
              </a:ext>
            </a:extLst>
          </p:cNvPr>
          <p:cNvSpPr/>
          <p:nvPr/>
        </p:nvSpPr>
        <p:spPr>
          <a:xfrm rot="15740715" flipH="1">
            <a:off x="9255587" y="2025660"/>
            <a:ext cx="4785813" cy="6041135"/>
          </a:xfrm>
          <a:custGeom>
            <a:avLst/>
            <a:gdLst>
              <a:gd name="connsiteX0" fmla="*/ 2315029 w 3395965"/>
              <a:gd name="connsiteY0" fmla="*/ 0 h 4630058"/>
              <a:gd name="connsiteX1" fmla="*/ 3216143 w 3395965"/>
              <a:gd name="connsiteY1" fmla="*/ 181927 h 4630058"/>
              <a:gd name="connsiteX2" fmla="*/ 3395965 w 3395965"/>
              <a:gd name="connsiteY2" fmla="*/ 268552 h 4630058"/>
              <a:gd name="connsiteX3" fmla="*/ 3395965 w 3395965"/>
              <a:gd name="connsiteY3" fmla="*/ 1230862 h 4630058"/>
              <a:gd name="connsiteX4" fmla="*/ 3288931 w 3395965"/>
              <a:gd name="connsiteY4" fmla="*/ 1133583 h 4630058"/>
              <a:gd name="connsiteX5" fmla="*/ 2315029 w 3395965"/>
              <a:gd name="connsiteY5" fmla="*/ 783961 h 4630058"/>
              <a:gd name="connsiteX6" fmla="*/ 783961 w 3395965"/>
              <a:gd name="connsiteY6" fmla="*/ 2315029 h 4630058"/>
              <a:gd name="connsiteX7" fmla="*/ 2315029 w 3395965"/>
              <a:gd name="connsiteY7" fmla="*/ 3846097 h 4630058"/>
              <a:gd name="connsiteX8" fmla="*/ 3288931 w 3395965"/>
              <a:gd name="connsiteY8" fmla="*/ 3496476 h 4630058"/>
              <a:gd name="connsiteX9" fmla="*/ 3395965 w 3395965"/>
              <a:gd name="connsiteY9" fmla="*/ 3399196 h 4630058"/>
              <a:gd name="connsiteX10" fmla="*/ 3395965 w 3395965"/>
              <a:gd name="connsiteY10" fmla="*/ 4361507 h 4630058"/>
              <a:gd name="connsiteX11" fmla="*/ 3216143 w 3395965"/>
              <a:gd name="connsiteY11" fmla="*/ 4448132 h 4630058"/>
              <a:gd name="connsiteX12" fmla="*/ 2315029 w 3395965"/>
              <a:gd name="connsiteY12" fmla="*/ 4630058 h 4630058"/>
              <a:gd name="connsiteX13" fmla="*/ 0 w 3395965"/>
              <a:gd name="connsiteY13" fmla="*/ 2315029 h 4630058"/>
              <a:gd name="connsiteX14" fmla="*/ 2315029 w 3395965"/>
              <a:gd name="connsiteY14" fmla="*/ 0 h 46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965" h="4630058">
                <a:moveTo>
                  <a:pt x="2315029" y="0"/>
                </a:moveTo>
                <a:cubicBezTo>
                  <a:pt x="2634668" y="0"/>
                  <a:pt x="2939177" y="64780"/>
                  <a:pt x="3216143" y="181927"/>
                </a:cubicBezTo>
                <a:lnTo>
                  <a:pt x="3395965" y="268552"/>
                </a:lnTo>
                <a:lnTo>
                  <a:pt x="3395965" y="1230862"/>
                </a:lnTo>
                <a:lnTo>
                  <a:pt x="3288931" y="1133583"/>
                </a:lnTo>
                <a:cubicBezTo>
                  <a:pt x="3024272" y="915167"/>
                  <a:pt x="2684973" y="783961"/>
                  <a:pt x="2315029" y="783961"/>
                </a:cubicBezTo>
                <a:cubicBezTo>
                  <a:pt x="1469443" y="783961"/>
                  <a:pt x="783961" y="1469443"/>
                  <a:pt x="783961" y="2315029"/>
                </a:cubicBezTo>
                <a:cubicBezTo>
                  <a:pt x="783961" y="3160615"/>
                  <a:pt x="1469443" y="3846097"/>
                  <a:pt x="2315029" y="3846097"/>
                </a:cubicBezTo>
                <a:cubicBezTo>
                  <a:pt x="2684973" y="3846097"/>
                  <a:pt x="3024272" y="3714892"/>
                  <a:pt x="3288931" y="3496476"/>
                </a:cubicBezTo>
                <a:lnTo>
                  <a:pt x="3395965" y="3399196"/>
                </a:lnTo>
                <a:lnTo>
                  <a:pt x="3395965" y="4361507"/>
                </a:lnTo>
                <a:lnTo>
                  <a:pt x="3216143" y="4448132"/>
                </a:lnTo>
                <a:cubicBezTo>
                  <a:pt x="2939177" y="4565279"/>
                  <a:pt x="2634668" y="4630058"/>
                  <a:pt x="2315029" y="4630058"/>
                </a:cubicBezTo>
                <a:cubicBezTo>
                  <a:pt x="1036474" y="4630058"/>
                  <a:pt x="0" y="3593584"/>
                  <a:pt x="0" y="2315029"/>
                </a:cubicBezTo>
                <a:cubicBezTo>
                  <a:pt x="0" y="1036474"/>
                  <a:pt x="1036474" y="0"/>
                  <a:pt x="2315029" y="0"/>
                </a:cubicBezTo>
                <a:close/>
              </a:path>
            </a:pathLst>
          </a:custGeom>
          <a:solidFill>
            <a:schemeClr val="accent5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FC108-3212-2ABD-798F-795B221E8AE6}"/>
              </a:ext>
            </a:extLst>
          </p:cNvPr>
          <p:cNvSpPr/>
          <p:nvPr/>
        </p:nvSpPr>
        <p:spPr>
          <a:xfrm>
            <a:off x="-126951" y="-32881"/>
            <a:ext cx="6485373" cy="68908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nk outline of a flower&#10;&#10;Description automatically generated">
            <a:extLst>
              <a:ext uri="{FF2B5EF4-FFF2-40B4-BE49-F238E27FC236}">
                <a16:creationId xmlns:a16="http://schemas.microsoft.com/office/drawing/2014/main" id="{2A7992CA-11E5-5D75-D288-B757BE7B4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9" y="-199105"/>
            <a:ext cx="5937005" cy="5125199"/>
          </a:xfrm>
          <a:prstGeom prst="rect">
            <a:avLst/>
          </a:prstGeom>
        </p:spPr>
      </p:pic>
      <p:pic>
        <p:nvPicPr>
          <p:cNvPr id="9" name="Picture 8" descr="A pink scribble on a black background&#10;&#10;Description automatically generated">
            <a:extLst>
              <a:ext uri="{FF2B5EF4-FFF2-40B4-BE49-F238E27FC236}">
                <a16:creationId xmlns:a16="http://schemas.microsoft.com/office/drawing/2014/main" id="{9D2F9DC6-6493-89D5-771E-E6709402A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13" y="3668972"/>
            <a:ext cx="5584135" cy="5235818"/>
          </a:xfrm>
          <a:prstGeom prst="rect">
            <a:avLst/>
          </a:prstGeom>
        </p:spPr>
      </p:pic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E91513AE-428F-3759-65A6-D9B2E8668BF7}"/>
              </a:ext>
            </a:extLst>
          </p:cNvPr>
          <p:cNvSpPr/>
          <p:nvPr/>
        </p:nvSpPr>
        <p:spPr>
          <a:xfrm rot="10648128">
            <a:off x="-25451" y="-503944"/>
            <a:ext cx="4630848" cy="5734879"/>
          </a:xfrm>
          <a:custGeom>
            <a:avLst/>
            <a:gdLst>
              <a:gd name="connsiteX0" fmla="*/ 2315029 w 3395965"/>
              <a:gd name="connsiteY0" fmla="*/ 0 h 4630058"/>
              <a:gd name="connsiteX1" fmla="*/ 3216143 w 3395965"/>
              <a:gd name="connsiteY1" fmla="*/ 181927 h 4630058"/>
              <a:gd name="connsiteX2" fmla="*/ 3395965 w 3395965"/>
              <a:gd name="connsiteY2" fmla="*/ 268552 h 4630058"/>
              <a:gd name="connsiteX3" fmla="*/ 3395965 w 3395965"/>
              <a:gd name="connsiteY3" fmla="*/ 1230862 h 4630058"/>
              <a:gd name="connsiteX4" fmla="*/ 3288931 w 3395965"/>
              <a:gd name="connsiteY4" fmla="*/ 1133583 h 4630058"/>
              <a:gd name="connsiteX5" fmla="*/ 2315029 w 3395965"/>
              <a:gd name="connsiteY5" fmla="*/ 783961 h 4630058"/>
              <a:gd name="connsiteX6" fmla="*/ 783961 w 3395965"/>
              <a:gd name="connsiteY6" fmla="*/ 2315029 h 4630058"/>
              <a:gd name="connsiteX7" fmla="*/ 2315029 w 3395965"/>
              <a:gd name="connsiteY7" fmla="*/ 3846097 h 4630058"/>
              <a:gd name="connsiteX8" fmla="*/ 3288931 w 3395965"/>
              <a:gd name="connsiteY8" fmla="*/ 3496476 h 4630058"/>
              <a:gd name="connsiteX9" fmla="*/ 3395965 w 3395965"/>
              <a:gd name="connsiteY9" fmla="*/ 3399196 h 4630058"/>
              <a:gd name="connsiteX10" fmla="*/ 3395965 w 3395965"/>
              <a:gd name="connsiteY10" fmla="*/ 4361507 h 4630058"/>
              <a:gd name="connsiteX11" fmla="*/ 3216143 w 3395965"/>
              <a:gd name="connsiteY11" fmla="*/ 4448132 h 4630058"/>
              <a:gd name="connsiteX12" fmla="*/ 2315029 w 3395965"/>
              <a:gd name="connsiteY12" fmla="*/ 4630058 h 4630058"/>
              <a:gd name="connsiteX13" fmla="*/ 0 w 3395965"/>
              <a:gd name="connsiteY13" fmla="*/ 2315029 h 4630058"/>
              <a:gd name="connsiteX14" fmla="*/ 2315029 w 3395965"/>
              <a:gd name="connsiteY14" fmla="*/ 0 h 46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965" h="4630058">
                <a:moveTo>
                  <a:pt x="2315029" y="0"/>
                </a:moveTo>
                <a:cubicBezTo>
                  <a:pt x="2634668" y="0"/>
                  <a:pt x="2939177" y="64780"/>
                  <a:pt x="3216143" y="181927"/>
                </a:cubicBezTo>
                <a:lnTo>
                  <a:pt x="3395965" y="268552"/>
                </a:lnTo>
                <a:lnTo>
                  <a:pt x="3395965" y="1230862"/>
                </a:lnTo>
                <a:lnTo>
                  <a:pt x="3288931" y="1133583"/>
                </a:lnTo>
                <a:cubicBezTo>
                  <a:pt x="3024272" y="915167"/>
                  <a:pt x="2684973" y="783961"/>
                  <a:pt x="2315029" y="783961"/>
                </a:cubicBezTo>
                <a:cubicBezTo>
                  <a:pt x="1469443" y="783961"/>
                  <a:pt x="783961" y="1469443"/>
                  <a:pt x="783961" y="2315029"/>
                </a:cubicBezTo>
                <a:cubicBezTo>
                  <a:pt x="783961" y="3160615"/>
                  <a:pt x="1469443" y="3846097"/>
                  <a:pt x="2315029" y="3846097"/>
                </a:cubicBezTo>
                <a:cubicBezTo>
                  <a:pt x="2684973" y="3846097"/>
                  <a:pt x="3024272" y="3714892"/>
                  <a:pt x="3288931" y="3496476"/>
                </a:cubicBezTo>
                <a:lnTo>
                  <a:pt x="3395965" y="3399196"/>
                </a:lnTo>
                <a:lnTo>
                  <a:pt x="3395965" y="4361507"/>
                </a:lnTo>
                <a:lnTo>
                  <a:pt x="3216143" y="4448132"/>
                </a:lnTo>
                <a:cubicBezTo>
                  <a:pt x="2939177" y="4565279"/>
                  <a:pt x="2634668" y="4630058"/>
                  <a:pt x="2315029" y="4630058"/>
                </a:cubicBezTo>
                <a:cubicBezTo>
                  <a:pt x="1036474" y="4630058"/>
                  <a:pt x="0" y="3593584"/>
                  <a:pt x="0" y="2315029"/>
                </a:cubicBezTo>
                <a:cubicBezTo>
                  <a:pt x="0" y="1036474"/>
                  <a:pt x="1036474" y="0"/>
                  <a:pt x="2315029" y="0"/>
                </a:cubicBezTo>
                <a:close/>
              </a:path>
            </a:pathLst>
          </a:custGeom>
          <a:solidFill>
            <a:schemeClr val="accent5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A38CCA-1ADE-D98C-83B4-C8476C3FAF6A}"/>
              </a:ext>
            </a:extLst>
          </p:cNvPr>
          <p:cNvSpPr/>
          <p:nvPr/>
        </p:nvSpPr>
        <p:spPr>
          <a:xfrm>
            <a:off x="364050" y="434995"/>
            <a:ext cx="5541625" cy="59515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C321F3-ADEA-6CE3-B2DD-903EF6CBB71F}"/>
              </a:ext>
            </a:extLst>
          </p:cNvPr>
          <p:cNvSpPr/>
          <p:nvPr/>
        </p:nvSpPr>
        <p:spPr>
          <a:xfrm>
            <a:off x="742950" y="625762"/>
            <a:ext cx="4898167" cy="1126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C790D-34F2-75DA-51C2-318A15F74F4E}"/>
              </a:ext>
            </a:extLst>
          </p:cNvPr>
          <p:cNvSpPr/>
          <p:nvPr/>
        </p:nvSpPr>
        <p:spPr>
          <a:xfrm>
            <a:off x="900642" y="686591"/>
            <a:ext cx="4582781" cy="997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38D1F-C31C-1E94-6B40-2E1F201B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249" y="710330"/>
            <a:ext cx="4090744" cy="833494"/>
          </a:xfrm>
        </p:spPr>
        <p:txBody>
          <a:bodyPr/>
          <a:lstStyle/>
          <a:p>
            <a:pPr algn="ctr"/>
            <a:r>
              <a:rPr lang="en-GB" sz="36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SEASONAL TIP OF THE DAY </a:t>
            </a:r>
            <a:endParaRPr lang="en-US" sz="48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55B4CF-FB22-AA92-4A89-0DD3BD590FB1}"/>
              </a:ext>
            </a:extLst>
          </p:cNvPr>
          <p:cNvSpPr/>
          <p:nvPr/>
        </p:nvSpPr>
        <p:spPr>
          <a:xfrm>
            <a:off x="651361" y="2543518"/>
            <a:ext cx="5023755" cy="2942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CD6DFE-89F2-018A-EAE6-52ED8C921317}"/>
              </a:ext>
            </a:extLst>
          </p:cNvPr>
          <p:cNvSpPr txBox="1">
            <a:spLocks/>
          </p:cNvSpPr>
          <p:nvPr/>
        </p:nvSpPr>
        <p:spPr>
          <a:xfrm>
            <a:off x="962309" y="2788739"/>
            <a:ext cx="4546495" cy="1172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We</a:t>
            </a: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 generate over </a:t>
            </a:r>
            <a:r>
              <a:rPr lang="en-GB" sz="1800" b="1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2 billion tonnes of waste yearly</a:t>
            </a: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, with </a:t>
            </a:r>
            <a:r>
              <a:rPr lang="en-GB" sz="1800" b="1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400 million tonnes of plastic</a:t>
            </a: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. Most isn’t disposed of safely. The 5Rs help cut waste &amp; protect the planet!</a:t>
            </a:r>
            <a:endParaRPr lang="en-GB" sz="18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52D33-2F92-689F-00E6-0702F083E7B6}"/>
              </a:ext>
            </a:extLst>
          </p:cNvPr>
          <p:cNvSpPr/>
          <p:nvPr/>
        </p:nvSpPr>
        <p:spPr>
          <a:xfrm rot="21202153">
            <a:off x="333084" y="2377964"/>
            <a:ext cx="1250231" cy="4248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7E1B291-1C28-DB49-D2CD-8AE0D782D359}"/>
              </a:ext>
            </a:extLst>
          </p:cNvPr>
          <p:cNvSpPr txBox="1">
            <a:spLocks/>
          </p:cNvSpPr>
          <p:nvPr/>
        </p:nvSpPr>
        <p:spPr>
          <a:xfrm>
            <a:off x="972541" y="4080320"/>
            <a:ext cx="4582780" cy="20430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dirty="0">
                <a:solidFill>
                  <a:schemeClr val="bg1"/>
                </a:solidFill>
                <a:latin typeface="Lato Black" panose="020F0502020204030203" pitchFamily="34" charset="77"/>
                <a:ea typeface="+mj-lt"/>
                <a:cs typeface="+mj-lt"/>
              </a:rPr>
              <a:t>Refuse</a:t>
            </a:r>
            <a:r>
              <a:rPr lang="en-GB" sz="16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 single-use plastics &amp; excess packaging. </a:t>
            </a:r>
            <a:r>
              <a:rPr lang="en-GB" sz="1600" b="1" dirty="0">
                <a:solidFill>
                  <a:schemeClr val="bg1"/>
                </a:solidFill>
                <a:latin typeface="Lato Black" panose="020F0502020204030203" pitchFamily="34" charset="77"/>
                <a:ea typeface="+mj-lt"/>
                <a:cs typeface="+mj-lt"/>
              </a:rPr>
              <a:t>Reduce </a:t>
            </a:r>
            <a:r>
              <a:rPr lang="en-GB" sz="16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waste by choosing quality over quantity.</a:t>
            </a:r>
            <a:endParaRPr lang="en-US" sz="16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Lato Black" panose="020F0502020204030203" pitchFamily="34" charset="77"/>
                <a:ea typeface="+mj-lt"/>
                <a:cs typeface="+mj-lt"/>
              </a:rPr>
              <a:t>Reuse </a:t>
            </a:r>
            <a:r>
              <a:rPr lang="en-GB" sz="16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by repairing, upcycling &amp; refilling.</a:t>
            </a:r>
            <a:endParaRPr lang="en-US" sz="16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Lato Black" panose="020F0502020204030203" pitchFamily="34" charset="77"/>
                <a:ea typeface="+mj-lt"/>
                <a:cs typeface="+mj-lt"/>
              </a:rPr>
              <a:t>Recycle</a:t>
            </a:r>
            <a:r>
              <a:rPr lang="en-GB" sz="16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 properly to avoid contamination.</a:t>
            </a:r>
            <a:endParaRPr lang="en-US" sz="16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Lato Black" panose="020F0502020204030203" pitchFamily="34" charset="77"/>
                <a:ea typeface="+mj-lt"/>
                <a:cs typeface="+mj-lt"/>
              </a:rPr>
              <a:t>Rot</a:t>
            </a:r>
            <a:r>
              <a:rPr lang="en-GB" sz="16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 food scraps through composting.</a:t>
            </a:r>
            <a:endParaRPr lang="en-US" sz="1600" dirty="0">
              <a:solidFill>
                <a:schemeClr val="bg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A71CD98-7969-EB56-8399-FAF9AF521668}"/>
              </a:ext>
            </a:extLst>
          </p:cNvPr>
          <p:cNvSpPr txBox="1">
            <a:spLocks/>
          </p:cNvSpPr>
          <p:nvPr/>
        </p:nvSpPr>
        <p:spPr>
          <a:xfrm rot="21249479">
            <a:off x="-241648" y="2365649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What?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713CCE-3F32-DFD4-CD31-838D484232D5}"/>
              </a:ext>
            </a:extLst>
          </p:cNvPr>
          <p:cNvSpPr/>
          <p:nvPr/>
        </p:nvSpPr>
        <p:spPr>
          <a:xfrm rot="21202153">
            <a:off x="347734" y="3706808"/>
            <a:ext cx="1256548" cy="4248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951907C-753C-4AA5-2833-3F595FE6155C}"/>
              </a:ext>
            </a:extLst>
          </p:cNvPr>
          <p:cNvSpPr txBox="1">
            <a:spLocks/>
          </p:cNvSpPr>
          <p:nvPr/>
        </p:nvSpPr>
        <p:spPr>
          <a:xfrm rot="21249479">
            <a:off x="-251955" y="3676608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How?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23" name="Picture 22" descr="A pink and black background&#10;&#10;Description automatically generated">
            <a:extLst>
              <a:ext uri="{FF2B5EF4-FFF2-40B4-BE49-F238E27FC236}">
                <a16:creationId xmlns:a16="http://schemas.microsoft.com/office/drawing/2014/main" id="{37A53CBD-E47D-C507-99D1-B84290A03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10" y="4408010"/>
            <a:ext cx="2731082" cy="2553144"/>
          </a:xfrm>
          <a:prstGeom prst="rect">
            <a:avLst/>
          </a:prstGeom>
        </p:spPr>
      </p:pic>
      <p:pic>
        <p:nvPicPr>
          <p:cNvPr id="22" name="Picture 21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91366C3F-CF7F-EBDE-863E-CA000EAAF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469" y="4375641"/>
            <a:ext cx="2397600" cy="23976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6E8212EF-6E19-B945-337B-6F79974F7518}"/>
              </a:ext>
            </a:extLst>
          </p:cNvPr>
          <p:cNvSpPr txBox="1">
            <a:spLocks/>
          </p:cNvSpPr>
          <p:nvPr/>
        </p:nvSpPr>
        <p:spPr>
          <a:xfrm>
            <a:off x="5343928" y="4754194"/>
            <a:ext cx="2029134" cy="1704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Carry a reusable water bottle, coffee cup &amp; tote bag – small swaps make a big difference!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5" name="Picture 24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5AD87965-6BBF-D8AA-5776-B1546A516C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3022" y="5025075"/>
            <a:ext cx="2540859" cy="16390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5156A2E-69B5-8F96-5FF0-7724069D0C9B}"/>
              </a:ext>
            </a:extLst>
          </p:cNvPr>
          <p:cNvSpPr/>
          <p:nvPr/>
        </p:nvSpPr>
        <p:spPr>
          <a:xfrm rot="21202153">
            <a:off x="162805" y="5504140"/>
            <a:ext cx="1809650" cy="66348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Varela Round" pitchFamily="2" charset="-79"/>
                <a:cs typeface="Varela Round" pitchFamily="2" charset="-79"/>
              </a:rPr>
              <a:t>For more tips on sustainable living, resources, community and much more, then join us….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683A5B-C7EF-EF9E-FB16-FC04EE218F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546"/>
          <a:stretch/>
        </p:blipFill>
        <p:spPr>
          <a:xfrm>
            <a:off x="2116657" y="5379699"/>
            <a:ext cx="2278949" cy="10173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259DE51-3ACF-5682-FEFF-DFE9D243EF4C}"/>
              </a:ext>
            </a:extLst>
          </p:cNvPr>
          <p:cNvSpPr txBox="1">
            <a:spLocks/>
          </p:cNvSpPr>
          <p:nvPr/>
        </p:nvSpPr>
        <p:spPr>
          <a:xfrm>
            <a:off x="145240" y="3314647"/>
            <a:ext cx="7936319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16D0663-0C5E-9FA0-FFD2-9A95322DCC75}"/>
              </a:ext>
            </a:extLst>
          </p:cNvPr>
          <p:cNvSpPr txBox="1">
            <a:spLocks/>
          </p:cNvSpPr>
          <p:nvPr/>
        </p:nvSpPr>
        <p:spPr>
          <a:xfrm>
            <a:off x="617362" y="1850764"/>
            <a:ext cx="5023755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kern="1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EMBRACE THE 5 R's</a:t>
            </a:r>
            <a:endParaRPr lang="en-GB" sz="2400" kern="100" dirty="0">
              <a:solidFill>
                <a:schemeClr val="bg1"/>
              </a:solidFill>
              <a:latin typeface="Lato Light" panose="020F0302020204030203" pitchFamily="34" charset="77"/>
              <a:ea typeface="Lato Light"/>
              <a:cs typeface="Calibri Light"/>
            </a:endParaRPr>
          </a:p>
        </p:txBody>
      </p:sp>
      <p:pic>
        <p:nvPicPr>
          <p:cNvPr id="20" name="Picture 19" descr="A sign with a globe and a yellow tape&#10;&#10;AI-generated content may be incorrect.">
            <a:extLst>
              <a:ext uri="{FF2B5EF4-FFF2-40B4-BE49-F238E27FC236}">
                <a16:creationId xmlns:a16="http://schemas.microsoft.com/office/drawing/2014/main" id="{A54FE3F9-DC7B-3C94-9C84-25FE353E9B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220" y="104074"/>
            <a:ext cx="1491062" cy="121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13" grpId="0" animBg="1"/>
      <p:bldP spid="21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0F8FF-D6B3-8FC8-3A6A-DB2D759F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bowl of soup with a spoon&#10;&#10;AI-generated content may be incorrect.">
            <a:extLst>
              <a:ext uri="{FF2B5EF4-FFF2-40B4-BE49-F238E27FC236}">
                <a16:creationId xmlns:a16="http://schemas.microsoft.com/office/drawing/2014/main" id="{FC4B6AF6-ADCA-4B7C-0F59-688DDFD37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5380" r="7143" b="10054"/>
          <a:stretch/>
        </p:blipFill>
        <p:spPr bwMode="auto">
          <a:xfrm>
            <a:off x="5412471" y="0"/>
            <a:ext cx="6779529" cy="689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: Shape 5">
            <a:extLst>
              <a:ext uri="{FF2B5EF4-FFF2-40B4-BE49-F238E27FC236}">
                <a16:creationId xmlns:a16="http://schemas.microsoft.com/office/drawing/2014/main" id="{25AD4726-EC6C-5721-2CDD-805B5C752431}"/>
              </a:ext>
            </a:extLst>
          </p:cNvPr>
          <p:cNvSpPr/>
          <p:nvPr/>
        </p:nvSpPr>
        <p:spPr>
          <a:xfrm rot="15740715" flipH="1">
            <a:off x="9255587" y="2025660"/>
            <a:ext cx="4785813" cy="6041135"/>
          </a:xfrm>
          <a:custGeom>
            <a:avLst/>
            <a:gdLst>
              <a:gd name="connsiteX0" fmla="*/ 2315029 w 3395965"/>
              <a:gd name="connsiteY0" fmla="*/ 0 h 4630058"/>
              <a:gd name="connsiteX1" fmla="*/ 3216143 w 3395965"/>
              <a:gd name="connsiteY1" fmla="*/ 181927 h 4630058"/>
              <a:gd name="connsiteX2" fmla="*/ 3395965 w 3395965"/>
              <a:gd name="connsiteY2" fmla="*/ 268552 h 4630058"/>
              <a:gd name="connsiteX3" fmla="*/ 3395965 w 3395965"/>
              <a:gd name="connsiteY3" fmla="*/ 1230862 h 4630058"/>
              <a:gd name="connsiteX4" fmla="*/ 3288931 w 3395965"/>
              <a:gd name="connsiteY4" fmla="*/ 1133583 h 4630058"/>
              <a:gd name="connsiteX5" fmla="*/ 2315029 w 3395965"/>
              <a:gd name="connsiteY5" fmla="*/ 783961 h 4630058"/>
              <a:gd name="connsiteX6" fmla="*/ 783961 w 3395965"/>
              <a:gd name="connsiteY6" fmla="*/ 2315029 h 4630058"/>
              <a:gd name="connsiteX7" fmla="*/ 2315029 w 3395965"/>
              <a:gd name="connsiteY7" fmla="*/ 3846097 h 4630058"/>
              <a:gd name="connsiteX8" fmla="*/ 3288931 w 3395965"/>
              <a:gd name="connsiteY8" fmla="*/ 3496476 h 4630058"/>
              <a:gd name="connsiteX9" fmla="*/ 3395965 w 3395965"/>
              <a:gd name="connsiteY9" fmla="*/ 3399196 h 4630058"/>
              <a:gd name="connsiteX10" fmla="*/ 3395965 w 3395965"/>
              <a:gd name="connsiteY10" fmla="*/ 4361507 h 4630058"/>
              <a:gd name="connsiteX11" fmla="*/ 3216143 w 3395965"/>
              <a:gd name="connsiteY11" fmla="*/ 4448132 h 4630058"/>
              <a:gd name="connsiteX12" fmla="*/ 2315029 w 3395965"/>
              <a:gd name="connsiteY12" fmla="*/ 4630058 h 4630058"/>
              <a:gd name="connsiteX13" fmla="*/ 0 w 3395965"/>
              <a:gd name="connsiteY13" fmla="*/ 2315029 h 4630058"/>
              <a:gd name="connsiteX14" fmla="*/ 2315029 w 3395965"/>
              <a:gd name="connsiteY14" fmla="*/ 0 h 46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965" h="4630058">
                <a:moveTo>
                  <a:pt x="2315029" y="0"/>
                </a:moveTo>
                <a:cubicBezTo>
                  <a:pt x="2634668" y="0"/>
                  <a:pt x="2939177" y="64780"/>
                  <a:pt x="3216143" y="181927"/>
                </a:cubicBezTo>
                <a:lnTo>
                  <a:pt x="3395965" y="268552"/>
                </a:lnTo>
                <a:lnTo>
                  <a:pt x="3395965" y="1230862"/>
                </a:lnTo>
                <a:lnTo>
                  <a:pt x="3288931" y="1133583"/>
                </a:lnTo>
                <a:cubicBezTo>
                  <a:pt x="3024272" y="915167"/>
                  <a:pt x="2684973" y="783961"/>
                  <a:pt x="2315029" y="783961"/>
                </a:cubicBezTo>
                <a:cubicBezTo>
                  <a:pt x="1469443" y="783961"/>
                  <a:pt x="783961" y="1469443"/>
                  <a:pt x="783961" y="2315029"/>
                </a:cubicBezTo>
                <a:cubicBezTo>
                  <a:pt x="783961" y="3160615"/>
                  <a:pt x="1469443" y="3846097"/>
                  <a:pt x="2315029" y="3846097"/>
                </a:cubicBezTo>
                <a:cubicBezTo>
                  <a:pt x="2684973" y="3846097"/>
                  <a:pt x="3024272" y="3714892"/>
                  <a:pt x="3288931" y="3496476"/>
                </a:cubicBezTo>
                <a:lnTo>
                  <a:pt x="3395965" y="3399196"/>
                </a:lnTo>
                <a:lnTo>
                  <a:pt x="3395965" y="4361507"/>
                </a:lnTo>
                <a:lnTo>
                  <a:pt x="3216143" y="4448132"/>
                </a:lnTo>
                <a:cubicBezTo>
                  <a:pt x="2939177" y="4565279"/>
                  <a:pt x="2634668" y="4630058"/>
                  <a:pt x="2315029" y="4630058"/>
                </a:cubicBezTo>
                <a:cubicBezTo>
                  <a:pt x="1036474" y="4630058"/>
                  <a:pt x="0" y="3593584"/>
                  <a:pt x="0" y="2315029"/>
                </a:cubicBezTo>
                <a:cubicBezTo>
                  <a:pt x="0" y="1036474"/>
                  <a:pt x="1036474" y="0"/>
                  <a:pt x="2315029" y="0"/>
                </a:cubicBezTo>
                <a:close/>
              </a:path>
            </a:pathLst>
          </a:custGeom>
          <a:solidFill>
            <a:schemeClr val="accent5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DC5EA8-45E5-0139-5691-32C67A0A1BA2}"/>
              </a:ext>
            </a:extLst>
          </p:cNvPr>
          <p:cNvSpPr/>
          <p:nvPr/>
        </p:nvSpPr>
        <p:spPr>
          <a:xfrm>
            <a:off x="-126951" y="-32881"/>
            <a:ext cx="6485373" cy="68908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nk outline of a flower&#10;&#10;Description automatically generated">
            <a:extLst>
              <a:ext uri="{FF2B5EF4-FFF2-40B4-BE49-F238E27FC236}">
                <a16:creationId xmlns:a16="http://schemas.microsoft.com/office/drawing/2014/main" id="{F1ACEA71-F205-9B36-57A8-03ADDC3F2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9" y="-199105"/>
            <a:ext cx="5937005" cy="5125199"/>
          </a:xfrm>
          <a:prstGeom prst="rect">
            <a:avLst/>
          </a:prstGeom>
        </p:spPr>
      </p:pic>
      <p:pic>
        <p:nvPicPr>
          <p:cNvPr id="9" name="Picture 8" descr="A pink scribble on a black background&#10;&#10;Description automatically generated">
            <a:extLst>
              <a:ext uri="{FF2B5EF4-FFF2-40B4-BE49-F238E27FC236}">
                <a16:creationId xmlns:a16="http://schemas.microsoft.com/office/drawing/2014/main" id="{DD0748FB-141B-7243-A91B-E5EFA394A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13" y="3668972"/>
            <a:ext cx="5584135" cy="5235818"/>
          </a:xfrm>
          <a:prstGeom prst="rect">
            <a:avLst/>
          </a:prstGeom>
        </p:spPr>
      </p:pic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B8892A5F-1A1A-65D2-3E2A-13DBEBD941C8}"/>
              </a:ext>
            </a:extLst>
          </p:cNvPr>
          <p:cNvSpPr/>
          <p:nvPr/>
        </p:nvSpPr>
        <p:spPr>
          <a:xfrm rot="10648128">
            <a:off x="-25451" y="-503944"/>
            <a:ext cx="4630848" cy="5734879"/>
          </a:xfrm>
          <a:custGeom>
            <a:avLst/>
            <a:gdLst>
              <a:gd name="connsiteX0" fmla="*/ 2315029 w 3395965"/>
              <a:gd name="connsiteY0" fmla="*/ 0 h 4630058"/>
              <a:gd name="connsiteX1" fmla="*/ 3216143 w 3395965"/>
              <a:gd name="connsiteY1" fmla="*/ 181927 h 4630058"/>
              <a:gd name="connsiteX2" fmla="*/ 3395965 w 3395965"/>
              <a:gd name="connsiteY2" fmla="*/ 268552 h 4630058"/>
              <a:gd name="connsiteX3" fmla="*/ 3395965 w 3395965"/>
              <a:gd name="connsiteY3" fmla="*/ 1230862 h 4630058"/>
              <a:gd name="connsiteX4" fmla="*/ 3288931 w 3395965"/>
              <a:gd name="connsiteY4" fmla="*/ 1133583 h 4630058"/>
              <a:gd name="connsiteX5" fmla="*/ 2315029 w 3395965"/>
              <a:gd name="connsiteY5" fmla="*/ 783961 h 4630058"/>
              <a:gd name="connsiteX6" fmla="*/ 783961 w 3395965"/>
              <a:gd name="connsiteY6" fmla="*/ 2315029 h 4630058"/>
              <a:gd name="connsiteX7" fmla="*/ 2315029 w 3395965"/>
              <a:gd name="connsiteY7" fmla="*/ 3846097 h 4630058"/>
              <a:gd name="connsiteX8" fmla="*/ 3288931 w 3395965"/>
              <a:gd name="connsiteY8" fmla="*/ 3496476 h 4630058"/>
              <a:gd name="connsiteX9" fmla="*/ 3395965 w 3395965"/>
              <a:gd name="connsiteY9" fmla="*/ 3399196 h 4630058"/>
              <a:gd name="connsiteX10" fmla="*/ 3395965 w 3395965"/>
              <a:gd name="connsiteY10" fmla="*/ 4361507 h 4630058"/>
              <a:gd name="connsiteX11" fmla="*/ 3216143 w 3395965"/>
              <a:gd name="connsiteY11" fmla="*/ 4448132 h 4630058"/>
              <a:gd name="connsiteX12" fmla="*/ 2315029 w 3395965"/>
              <a:gd name="connsiteY12" fmla="*/ 4630058 h 4630058"/>
              <a:gd name="connsiteX13" fmla="*/ 0 w 3395965"/>
              <a:gd name="connsiteY13" fmla="*/ 2315029 h 4630058"/>
              <a:gd name="connsiteX14" fmla="*/ 2315029 w 3395965"/>
              <a:gd name="connsiteY14" fmla="*/ 0 h 46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95965" h="4630058">
                <a:moveTo>
                  <a:pt x="2315029" y="0"/>
                </a:moveTo>
                <a:cubicBezTo>
                  <a:pt x="2634668" y="0"/>
                  <a:pt x="2939177" y="64780"/>
                  <a:pt x="3216143" y="181927"/>
                </a:cubicBezTo>
                <a:lnTo>
                  <a:pt x="3395965" y="268552"/>
                </a:lnTo>
                <a:lnTo>
                  <a:pt x="3395965" y="1230862"/>
                </a:lnTo>
                <a:lnTo>
                  <a:pt x="3288931" y="1133583"/>
                </a:lnTo>
                <a:cubicBezTo>
                  <a:pt x="3024272" y="915167"/>
                  <a:pt x="2684973" y="783961"/>
                  <a:pt x="2315029" y="783961"/>
                </a:cubicBezTo>
                <a:cubicBezTo>
                  <a:pt x="1469443" y="783961"/>
                  <a:pt x="783961" y="1469443"/>
                  <a:pt x="783961" y="2315029"/>
                </a:cubicBezTo>
                <a:cubicBezTo>
                  <a:pt x="783961" y="3160615"/>
                  <a:pt x="1469443" y="3846097"/>
                  <a:pt x="2315029" y="3846097"/>
                </a:cubicBezTo>
                <a:cubicBezTo>
                  <a:pt x="2684973" y="3846097"/>
                  <a:pt x="3024272" y="3714892"/>
                  <a:pt x="3288931" y="3496476"/>
                </a:cubicBezTo>
                <a:lnTo>
                  <a:pt x="3395965" y="3399196"/>
                </a:lnTo>
                <a:lnTo>
                  <a:pt x="3395965" y="4361507"/>
                </a:lnTo>
                <a:lnTo>
                  <a:pt x="3216143" y="4448132"/>
                </a:lnTo>
                <a:cubicBezTo>
                  <a:pt x="2939177" y="4565279"/>
                  <a:pt x="2634668" y="4630058"/>
                  <a:pt x="2315029" y="4630058"/>
                </a:cubicBezTo>
                <a:cubicBezTo>
                  <a:pt x="1036474" y="4630058"/>
                  <a:pt x="0" y="3593584"/>
                  <a:pt x="0" y="2315029"/>
                </a:cubicBezTo>
                <a:cubicBezTo>
                  <a:pt x="0" y="1036474"/>
                  <a:pt x="1036474" y="0"/>
                  <a:pt x="2315029" y="0"/>
                </a:cubicBezTo>
                <a:close/>
              </a:path>
            </a:pathLst>
          </a:custGeom>
          <a:solidFill>
            <a:schemeClr val="accent5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D457B2-A485-E5CB-0703-686865EBE680}"/>
              </a:ext>
            </a:extLst>
          </p:cNvPr>
          <p:cNvSpPr/>
          <p:nvPr/>
        </p:nvSpPr>
        <p:spPr>
          <a:xfrm>
            <a:off x="364050" y="434995"/>
            <a:ext cx="5541625" cy="59515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5F5ADC-2645-BABC-BEFE-0CBFB6027C2E}"/>
              </a:ext>
            </a:extLst>
          </p:cNvPr>
          <p:cNvSpPr/>
          <p:nvPr/>
        </p:nvSpPr>
        <p:spPr>
          <a:xfrm>
            <a:off x="742950" y="625762"/>
            <a:ext cx="4898167" cy="1126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6C22E5-ADFF-443B-DF16-0682B533B851}"/>
              </a:ext>
            </a:extLst>
          </p:cNvPr>
          <p:cNvSpPr/>
          <p:nvPr/>
        </p:nvSpPr>
        <p:spPr>
          <a:xfrm>
            <a:off x="900642" y="686591"/>
            <a:ext cx="4582781" cy="9975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B06B-77CE-2275-E454-17920C44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249" y="710330"/>
            <a:ext cx="4090744" cy="833494"/>
          </a:xfrm>
        </p:spPr>
        <p:txBody>
          <a:bodyPr/>
          <a:lstStyle/>
          <a:p>
            <a:pPr algn="ctr"/>
            <a:r>
              <a:rPr lang="en-GB" sz="36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SEASONAL TIP OF THE DAY </a:t>
            </a:r>
            <a:endParaRPr lang="en-US" sz="48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5012AE-C7A3-8091-A31C-79F7E905ED64}"/>
              </a:ext>
            </a:extLst>
          </p:cNvPr>
          <p:cNvSpPr/>
          <p:nvPr/>
        </p:nvSpPr>
        <p:spPr>
          <a:xfrm>
            <a:off x="651361" y="2543518"/>
            <a:ext cx="5023755" cy="2942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296A28-8D40-A2E1-4C58-E2F2D66039BD}"/>
              </a:ext>
            </a:extLst>
          </p:cNvPr>
          <p:cNvSpPr txBox="1">
            <a:spLocks/>
          </p:cNvSpPr>
          <p:nvPr/>
        </p:nvSpPr>
        <p:spPr>
          <a:xfrm>
            <a:off x="962474" y="2825519"/>
            <a:ext cx="4546495" cy="1160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One-third of all food is wasted globally, while </a:t>
            </a:r>
            <a:r>
              <a:rPr lang="en-GB" sz="1800" b="1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up to 10% of emissions</a:t>
            </a: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 come from food waste. Let’s stop waste before it starts!</a:t>
            </a:r>
            <a:endParaRPr lang="en-US" dirty="0">
              <a:solidFill>
                <a:schemeClr val="bg1"/>
              </a:solidFill>
              <a:latin typeface="Lato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2FB574-AFE8-CF82-F0EC-86935B89C1D3}"/>
              </a:ext>
            </a:extLst>
          </p:cNvPr>
          <p:cNvSpPr/>
          <p:nvPr/>
        </p:nvSpPr>
        <p:spPr>
          <a:xfrm rot="21202153">
            <a:off x="333084" y="2377964"/>
            <a:ext cx="1250231" cy="4248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3FACE2E-DDC7-9F59-CE3F-AB65F984543F}"/>
              </a:ext>
            </a:extLst>
          </p:cNvPr>
          <p:cNvSpPr txBox="1">
            <a:spLocks/>
          </p:cNvSpPr>
          <p:nvPr/>
        </p:nvSpPr>
        <p:spPr>
          <a:xfrm rot="21249479">
            <a:off x="-241648" y="2365649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What?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E0BFDF-3FF9-582A-2E1A-D888282F3740}"/>
              </a:ext>
            </a:extLst>
          </p:cNvPr>
          <p:cNvSpPr/>
          <p:nvPr/>
        </p:nvSpPr>
        <p:spPr>
          <a:xfrm rot="21202153">
            <a:off x="347734" y="3706808"/>
            <a:ext cx="1256548" cy="424844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CC6730B-3903-A7CD-62B2-7447FC164C79}"/>
              </a:ext>
            </a:extLst>
          </p:cNvPr>
          <p:cNvSpPr txBox="1">
            <a:spLocks/>
          </p:cNvSpPr>
          <p:nvPr/>
        </p:nvSpPr>
        <p:spPr>
          <a:xfrm rot="21249479">
            <a:off x="-251955" y="3676608"/>
            <a:ext cx="2345312" cy="6762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kern="100" dirty="0">
                <a:solidFill>
                  <a:schemeClr val="bg1"/>
                </a:solidFill>
                <a:latin typeface="Lato" panose="020F0502020204030203" pitchFamily="34" charset="77"/>
                <a:cs typeface="Calibri Light"/>
              </a:rPr>
              <a:t>How?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pic>
        <p:nvPicPr>
          <p:cNvPr id="23" name="Picture 22" descr="A pink and black background&#10;&#10;Description automatically generated">
            <a:extLst>
              <a:ext uri="{FF2B5EF4-FFF2-40B4-BE49-F238E27FC236}">
                <a16:creationId xmlns:a16="http://schemas.microsoft.com/office/drawing/2014/main" id="{458B5258-5D63-8409-E187-8850B8417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10" y="4408010"/>
            <a:ext cx="2731082" cy="2553144"/>
          </a:xfrm>
          <a:prstGeom prst="rect">
            <a:avLst/>
          </a:prstGeom>
        </p:spPr>
      </p:pic>
      <p:pic>
        <p:nvPicPr>
          <p:cNvPr id="22" name="Picture 21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AB8C1383-10CE-E515-101E-FC8B53D5C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469" y="4375641"/>
            <a:ext cx="2397600" cy="2397600"/>
          </a:xfrm>
          <a:prstGeom prst="rect">
            <a:avLst/>
          </a:prstGeom>
        </p:spPr>
      </p:pic>
      <p:pic>
        <p:nvPicPr>
          <p:cNvPr id="25" name="Picture 24" descr="A green circle with black background&#10;&#10;Description automatically generated">
            <a:extLst>
              <a:ext uri="{FF2B5EF4-FFF2-40B4-BE49-F238E27FC236}">
                <a16:creationId xmlns:a16="http://schemas.microsoft.com/office/drawing/2014/main" id="{ADF7E376-808F-930A-32A7-180CF4354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63022" y="5025075"/>
            <a:ext cx="2540859" cy="163908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D2B3718D-2B63-2BF8-5C90-60332E7AC6AA}"/>
              </a:ext>
            </a:extLst>
          </p:cNvPr>
          <p:cNvSpPr txBox="1">
            <a:spLocks/>
          </p:cNvSpPr>
          <p:nvPr/>
        </p:nvSpPr>
        <p:spPr>
          <a:xfrm>
            <a:off x="5416499" y="4996099"/>
            <a:ext cx="1956563" cy="1668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Plan meals &amp; freeze extras to cut down on waste!</a:t>
            </a:r>
            <a:endParaRPr lang="en-US" b="1" dirty="0">
              <a:solidFill>
                <a:schemeClr val="bg1"/>
              </a:solidFill>
              <a:latin typeface="Lato Light"/>
              <a:ea typeface="+mj-lt"/>
              <a:cs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F4D441-1B2C-3C92-BD4F-16F408409F70}"/>
              </a:ext>
            </a:extLst>
          </p:cNvPr>
          <p:cNvSpPr/>
          <p:nvPr/>
        </p:nvSpPr>
        <p:spPr>
          <a:xfrm rot="21202153">
            <a:off x="162805" y="5504140"/>
            <a:ext cx="1809650" cy="663486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Varela Round" pitchFamily="2" charset="-79"/>
                <a:cs typeface="Varela Round" pitchFamily="2" charset="-79"/>
              </a:rPr>
              <a:t>For more tips on sustainable living, resources, community and much more, then join us….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9567BA-26E6-F5A8-70AE-0FDF0D69EB2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546"/>
          <a:stretch/>
        </p:blipFill>
        <p:spPr>
          <a:xfrm>
            <a:off x="2096246" y="5348163"/>
            <a:ext cx="2278949" cy="101734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EB0039-7596-336E-0F24-1ED3F5CB2685}"/>
              </a:ext>
            </a:extLst>
          </p:cNvPr>
          <p:cNvSpPr txBox="1">
            <a:spLocks/>
          </p:cNvSpPr>
          <p:nvPr/>
        </p:nvSpPr>
        <p:spPr>
          <a:xfrm>
            <a:off x="145240" y="3314647"/>
            <a:ext cx="7936319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dirty="0">
              <a:solidFill>
                <a:schemeClr val="bg1"/>
              </a:solidFill>
              <a:latin typeface="Lato" panose="020F0502020204030203" pitchFamily="34" charset="77"/>
              <a:cs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810F3E0-9251-83DB-8254-48203C003A4B}"/>
              </a:ext>
            </a:extLst>
          </p:cNvPr>
          <p:cNvSpPr txBox="1">
            <a:spLocks/>
          </p:cNvSpPr>
          <p:nvPr/>
        </p:nvSpPr>
        <p:spPr>
          <a:xfrm>
            <a:off x="617362" y="1850764"/>
            <a:ext cx="5023755" cy="833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kern="100" dirty="0">
                <a:solidFill>
                  <a:schemeClr val="bg1"/>
                </a:solidFill>
                <a:latin typeface="Lato Light"/>
                <a:ea typeface="Lato Light"/>
                <a:cs typeface="Calibri Light"/>
              </a:rPr>
              <a:t>LOVE YOUR LEFTOVERS</a:t>
            </a:r>
            <a:endParaRPr lang="en-GB" sz="2400" kern="100" dirty="0">
              <a:solidFill>
                <a:schemeClr val="bg1"/>
              </a:solidFill>
              <a:latin typeface="Lato Light" panose="020F0302020204030203" pitchFamily="34" charset="77"/>
              <a:ea typeface="Lato Light"/>
              <a:cs typeface="Calibri Light"/>
            </a:endParaRPr>
          </a:p>
        </p:txBody>
      </p:sp>
      <p:pic>
        <p:nvPicPr>
          <p:cNvPr id="20" name="Picture 19" descr="A sign with a globe and a yellow tape&#10;&#10;AI-generated content may be incorrect.">
            <a:extLst>
              <a:ext uri="{FF2B5EF4-FFF2-40B4-BE49-F238E27FC236}">
                <a16:creationId xmlns:a16="http://schemas.microsoft.com/office/drawing/2014/main" id="{604C6BAE-B50F-6FB4-E9FC-F5CDF0DBA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27" y="80335"/>
            <a:ext cx="1491062" cy="121251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1E8A07D-DB2F-5104-7823-6F9C6C346830}"/>
              </a:ext>
            </a:extLst>
          </p:cNvPr>
          <p:cNvSpPr txBox="1">
            <a:spLocks/>
          </p:cNvSpPr>
          <p:nvPr/>
        </p:nvSpPr>
        <p:spPr>
          <a:xfrm>
            <a:off x="896038" y="4148438"/>
            <a:ext cx="4582780" cy="1196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Store </a:t>
            </a: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food properly to keep it </a:t>
            </a:r>
            <a:r>
              <a:rPr lang="en-GB" sz="1800" b="1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fresh</a:t>
            </a: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.</a:t>
            </a:r>
            <a:br>
              <a:rPr lang="en-GB" sz="1800" dirty="0">
                <a:latin typeface="Lato Light"/>
                <a:ea typeface="+mj-lt"/>
                <a:cs typeface="+mj-lt"/>
              </a:rPr>
            </a:b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Get </a:t>
            </a:r>
            <a:r>
              <a:rPr lang="en-GB" sz="1800" b="1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creative </a:t>
            </a: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with scraps – make soups, stocks, smoothies &amp; stir-fries!</a:t>
            </a:r>
            <a:br>
              <a:rPr lang="en-GB" sz="1800" dirty="0">
                <a:latin typeface="Lato Light"/>
                <a:ea typeface="+mj-lt"/>
                <a:cs typeface="+mj-lt"/>
              </a:rPr>
            </a:br>
            <a:r>
              <a:rPr lang="en-GB" sz="1800" b="1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Compost </a:t>
            </a:r>
            <a:r>
              <a:rPr lang="en-GB" sz="1800" dirty="0">
                <a:solidFill>
                  <a:schemeClr val="bg1"/>
                </a:solidFill>
                <a:latin typeface="Lato Light"/>
                <a:ea typeface="+mj-lt"/>
                <a:cs typeface="+mj-lt"/>
              </a:rPr>
              <a:t>what you can’t eat.</a:t>
            </a:r>
            <a:endParaRPr lang="en-US" dirty="0">
              <a:solidFill>
                <a:schemeClr val="bg1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76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13" grpId="0" animBg="1"/>
      <p:bldP spid="21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ower of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0016B"/>
      </a:accent1>
      <a:accent2>
        <a:srgbClr val="E0DF46"/>
      </a:accent2>
      <a:accent3>
        <a:srgbClr val="00A0C6"/>
      </a:accent3>
      <a:accent4>
        <a:srgbClr val="4CAD38"/>
      </a:accent4>
      <a:accent5>
        <a:srgbClr val="1AA195"/>
      </a:accent5>
      <a:accent6>
        <a:srgbClr val="FD7F1D"/>
      </a:accent6>
      <a:hlink>
        <a:srgbClr val="0563C1"/>
      </a:hlink>
      <a:folHlink>
        <a:srgbClr val="954F72"/>
      </a:folHlink>
    </a:clrScheme>
    <a:fontScheme name="Power of 10">
      <a:majorFont>
        <a:latin typeface="ALBOR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 Club Templates" id="{7A208CB9-243F-E541-9120-BB034ABDF39A}" vid="{F3B85A63-F6B6-A846-A63B-FBAA5D8197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8E3EC9E56DB4449E9EBD1F7680443A" ma:contentTypeVersion="11" ma:contentTypeDescription="Create a new document." ma:contentTypeScope="" ma:versionID="d7d70fef9c2720d82e6d98198a8d364c">
  <xsd:schema xmlns:xsd="http://www.w3.org/2001/XMLSchema" xmlns:xs="http://www.w3.org/2001/XMLSchema" xmlns:p="http://schemas.microsoft.com/office/2006/metadata/properties" xmlns:ns2="6dfd3893-374b-490e-bed6-ef43de16ab99" xmlns:ns3="bd24b7e9-c372-4a54-9be8-ac33c3b16961" targetNamespace="http://schemas.microsoft.com/office/2006/metadata/properties" ma:root="true" ma:fieldsID="fa4e6306ad3a2eea41f7696fee056c52" ns2:_="" ns3:_="">
    <xsd:import namespace="6dfd3893-374b-490e-bed6-ef43de16ab99"/>
    <xsd:import namespace="bd24b7e9-c372-4a54-9be8-ac33c3b169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d3893-374b-490e-bed6-ef43de16ab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51a5463-1cac-4383-8baa-ef3699b42a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4b7e9-c372-4a54-9be8-ac33c3b1696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a580896-28b0-4cb2-bc93-037a48275e03}" ma:internalName="TaxCatchAll" ma:showField="CatchAllData" ma:web="bd24b7e9-c372-4a54-9be8-ac33c3b169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A44995-857D-4D6E-8146-1C5C53778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fd3893-374b-490e-bed6-ef43de16ab99"/>
    <ds:schemaRef ds:uri="bd24b7e9-c372-4a54-9be8-ac33c3b169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B510BA-4D48-48A0-BF24-8AAF626AA2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21600</TotalTime>
  <Words>593</Words>
  <Application>Microsoft Macintosh PowerPoint</Application>
  <PresentationFormat>Widescreen</PresentationFormat>
  <Paragraphs>45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ALBOROTO</vt:lpstr>
      <vt:lpstr>Arial</vt:lpstr>
      <vt:lpstr>Calibri</vt:lpstr>
      <vt:lpstr>Lato</vt:lpstr>
      <vt:lpstr>Lato Black</vt:lpstr>
      <vt:lpstr>Lato Light</vt:lpstr>
      <vt:lpstr>Varela Round</vt:lpstr>
      <vt:lpstr>Office Theme</vt:lpstr>
      <vt:lpstr>SEASONAL TIP OF THE WEEK </vt:lpstr>
      <vt:lpstr>SEASONAL TIP OF THE WEEK </vt:lpstr>
      <vt:lpstr>SEASONAL TIP OF THE DAY </vt:lpstr>
      <vt:lpstr>SEASONAL TIP OF THE DAY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Holly Benyon-Bell</dc:creator>
  <cp:lastModifiedBy>Holly Benyon-Bell</cp:lastModifiedBy>
  <cp:revision>159</cp:revision>
  <dcterms:created xsi:type="dcterms:W3CDTF">2024-11-13T13:39:56Z</dcterms:created>
  <dcterms:modified xsi:type="dcterms:W3CDTF">2025-03-28T16:02:52Z</dcterms:modified>
</cp:coreProperties>
</file>